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vsd" ContentType="application/vnd.visio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9"/>
  </p:notesMasterIdLst>
  <p:sldIdLst>
    <p:sldId id="549" r:id="rId2"/>
    <p:sldId id="550" r:id="rId3"/>
    <p:sldId id="551" r:id="rId4"/>
    <p:sldId id="552" r:id="rId5"/>
    <p:sldId id="559" r:id="rId6"/>
    <p:sldId id="553" r:id="rId7"/>
    <p:sldId id="554" r:id="rId8"/>
    <p:sldId id="560" r:id="rId9"/>
    <p:sldId id="555" r:id="rId10"/>
    <p:sldId id="561" r:id="rId11"/>
    <p:sldId id="556" r:id="rId12"/>
    <p:sldId id="562" r:id="rId13"/>
    <p:sldId id="557" r:id="rId14"/>
    <p:sldId id="563" r:id="rId15"/>
    <p:sldId id="564" r:id="rId16"/>
    <p:sldId id="558" r:id="rId17"/>
    <p:sldId id="565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4" userDrawn="1">
          <p15:clr>
            <a:srgbClr val="A4A3A4"/>
          </p15:clr>
        </p15:guide>
        <p15:guide id="2" pos="52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aoBenko" initials="Z" lastIdx="1" clrIdx="0">
    <p:extLst>
      <p:ext uri="{19B8F6BF-5375-455C-9EA6-DF929625EA0E}">
        <p15:presenceInfo xmlns:p15="http://schemas.microsoft.com/office/powerpoint/2012/main" userId="ZhaoBenk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8B2200"/>
    <a:srgbClr val="000000"/>
    <a:srgbClr val="FF00FF"/>
    <a:srgbClr val="FFFF00"/>
    <a:srgbClr val="FFCCFF"/>
    <a:srgbClr val="FFC000"/>
    <a:srgbClr val="07E7DC"/>
    <a:srgbClr val="FFFFCC"/>
    <a:srgbClr val="E6E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7" autoAdjust="0"/>
    <p:restoredTop sz="88348" autoAdjust="0"/>
  </p:normalViewPr>
  <p:slideViewPr>
    <p:cSldViewPr>
      <p:cViewPr varScale="1">
        <p:scale>
          <a:sx n="63" d="100"/>
          <a:sy n="63" d="100"/>
        </p:scale>
        <p:origin x="1245" y="39"/>
      </p:cViewPr>
      <p:guideLst>
        <p:guide orient="horz" pos="754"/>
        <p:guide pos="5239"/>
      </p:guideLst>
    </p:cSldViewPr>
  </p:slideViewPr>
  <p:outlineViewPr>
    <p:cViewPr>
      <p:scale>
        <a:sx n="33" d="100"/>
        <a:sy n="33" d="100"/>
      </p:scale>
      <p:origin x="0" y="54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907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21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12" Type="http://schemas.openxmlformats.org/officeDocument/2006/relationships/image" Target="../media/image20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11" Type="http://schemas.openxmlformats.org/officeDocument/2006/relationships/image" Target="../media/image19.wmf"/><Relationship Id="rId5" Type="http://schemas.openxmlformats.org/officeDocument/2006/relationships/image" Target="../media/image13.wmf"/><Relationship Id="rId15" Type="http://schemas.openxmlformats.org/officeDocument/2006/relationships/image" Target="../media/image23.wmf"/><Relationship Id="rId10" Type="http://schemas.openxmlformats.org/officeDocument/2006/relationships/image" Target="../media/image18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Relationship Id="rId1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66F97D0-5DAC-4528-8D49-357FC3D3014C}" type="datetimeFigureOut">
              <a:rPr lang="zh-CN" altLang="en-US"/>
              <a:pPr>
                <a:defRPr/>
              </a:pPr>
              <a:t>2019/5/21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CE8B71-E532-4E8E-971E-ACBE219DF2B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0392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Good morning everyone! I am very glad to be here to share my work about channel estimation for Orthogonal Time Frequency Space,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OTFS for short,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massive MIMO systems. I am the first author </a:t>
            </a:r>
            <a:r>
              <a:rPr lang="en-US" altLang="zh-CN" dirty="0" err="1" smtClean="0"/>
              <a:t>Wenqian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Shen</a:t>
            </a:r>
            <a:r>
              <a:rPr lang="en-US" altLang="zh-CN" dirty="0" smtClean="0"/>
              <a:t> from Beijing Institute</a:t>
            </a:r>
            <a:r>
              <a:rPr lang="en-US" altLang="zh-CN" baseline="0" dirty="0" smtClean="0"/>
              <a:t> of Technology</a:t>
            </a:r>
            <a:r>
              <a:rPr lang="en-US" altLang="zh-CN" dirty="0" smtClean="0"/>
              <a:t>, China. This work is coauthored with prof. </a:t>
            </a:r>
            <a:r>
              <a:rPr lang="en-US" altLang="zh-CN" dirty="0" err="1" smtClean="0"/>
              <a:t>Linglong</a:t>
            </a:r>
            <a:r>
              <a:rPr lang="en-US" altLang="zh-CN" dirty="0" smtClean="0"/>
              <a:t> Dai, Dr. </a:t>
            </a:r>
            <a:r>
              <a:rPr lang="en-US" altLang="zh-CN" dirty="0" err="1" smtClean="0"/>
              <a:t>Shuangfeng</a:t>
            </a:r>
            <a:r>
              <a:rPr lang="en-US" altLang="zh-CN" dirty="0" smtClean="0"/>
              <a:t> Han, Dr. </a:t>
            </a:r>
            <a:r>
              <a:rPr lang="en-US" altLang="zh-CN" dirty="0" err="1" smtClean="0"/>
              <a:t>Chih</a:t>
            </a:r>
            <a:r>
              <a:rPr lang="en-US" altLang="zh-CN" dirty="0" smtClean="0"/>
              <a:t>-Lin I, and prof. Robert Heath.</a:t>
            </a:r>
          </a:p>
          <a:p>
            <a:r>
              <a:rPr lang="en-US" altLang="zh-CN" dirty="0" smtClean="0"/>
              <a:t>In this work, we investigated the problem of OTFS</a:t>
            </a:r>
            <a:r>
              <a:rPr lang="en-US" altLang="zh-CN" baseline="0" dirty="0" smtClean="0"/>
              <a:t> massive MIMO channel estimation, which is a challenging task due to the required high pilot overhead. To solve this problem, we exploited the 3D structured sparsity of OTFS massive MIMO channels and proposed a 3D-SOMP algorithm for channel estimation.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E8B71-E532-4E8E-971E-ACBE219DF2B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05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Based on the OTFS input-output relation, we formulate the channel estimation problem as</a:t>
            </a:r>
            <a:r>
              <a:rPr lang="en-US" altLang="zh-CN" baseline="0" dirty="0" smtClean="0"/>
              <a:t> a sparse signal recovery problem.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E8B71-E532-4E8E-971E-ACBE219DF2B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7437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This problem is</a:t>
            </a:r>
            <a:r>
              <a:rPr lang="en-US" altLang="zh-CN" baseline="0" dirty="0" smtClean="0"/>
              <a:t> solved by our proposed 3D-SOMP algorithm. The main idea is to identify the 3D support in an one by one fashion. To do this, we first identify the delay index of the </a:t>
            </a:r>
            <a:r>
              <a:rPr lang="en-US" altLang="zh-CN" baseline="0" dirty="0" err="1" smtClean="0"/>
              <a:t>i-th</a:t>
            </a:r>
            <a:r>
              <a:rPr lang="en-US" altLang="zh-CN" baseline="0" dirty="0" smtClean="0"/>
              <a:t> path, based on which, we identify the Doppler support of the path. Finally, we transform the burst sparsity along the angle dimension to the traditional block sparsity.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E8B71-E532-4E8E-971E-ACBE219DF2B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651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Finally, we show</a:t>
            </a:r>
            <a:r>
              <a:rPr lang="en-US" altLang="zh-CN" baseline="0" dirty="0" smtClean="0"/>
              <a:t> our simulation results.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E8B71-E532-4E8E-971E-ACBE219DF2B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790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My</a:t>
            </a:r>
            <a:r>
              <a:rPr lang="en-US" altLang="zh-CN" baseline="0" dirty="0" smtClean="0"/>
              <a:t> presentation includes four parts: the system model, the delay-Doppler-angle 3D channel in OTFS massive MIMO systems, our proposed 3D-SOMP based channel estimation method, and our simulation results.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E8B71-E532-4E8E-971E-ACBE219DF2B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97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Let’s start with</a:t>
            </a:r>
            <a:r>
              <a:rPr lang="en-US" altLang="zh-CN" baseline="0" dirty="0" smtClean="0"/>
              <a:t> the system model of OTFS SISO. We present the discrete-time formulation of OTFS modulation and demodulation. Specifically, </a:t>
            </a:r>
            <a:r>
              <a:rPr lang="en-US" altLang="zh-CN" dirty="0" smtClean="0"/>
              <a:t>OTFS modulation at the transmitter is composed of an </a:t>
            </a:r>
            <a:r>
              <a:rPr lang="en-US" altLang="zh-CN" dirty="0" smtClean="0">
                <a:solidFill>
                  <a:srgbClr val="C00000"/>
                </a:solidFill>
              </a:rPr>
              <a:t>OTFS pre-processing block</a:t>
            </a:r>
            <a:r>
              <a:rPr lang="en-US" altLang="zh-CN" dirty="0" smtClean="0"/>
              <a:t> and a traditional frequency-time modulator such as OFDM.</a:t>
            </a:r>
          </a:p>
          <a:p>
            <a:r>
              <a:rPr lang="en-US" altLang="zh-CN" dirty="0" smtClean="0"/>
              <a:t>The OTFS pre-processing block first maps the 2D data block X^DD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in the </a:t>
            </a:r>
            <a:r>
              <a:rPr lang="en-US" altLang="zh-CN" dirty="0" smtClean="0">
                <a:solidFill>
                  <a:srgbClr val="0000FF"/>
                </a:solidFill>
              </a:rPr>
              <a:t>delay-Doppler</a:t>
            </a:r>
            <a:r>
              <a:rPr lang="en-US" altLang="zh-CN" baseline="0" dirty="0" smtClean="0">
                <a:solidFill>
                  <a:srgbClr val="0000FF"/>
                </a:solidFill>
              </a:rPr>
              <a:t> </a:t>
            </a:r>
            <a:r>
              <a:rPr lang="en-US" altLang="zh-CN" dirty="0" smtClean="0"/>
              <a:t>domain to the 2D block X^FT in the </a:t>
            </a:r>
            <a:r>
              <a:rPr lang="en-US" altLang="zh-CN" dirty="0" smtClean="0">
                <a:solidFill>
                  <a:srgbClr val="0000FF"/>
                </a:solidFill>
              </a:rPr>
              <a:t>frequency-time</a:t>
            </a:r>
            <a:r>
              <a:rPr lang="en-US" altLang="zh-CN" dirty="0" smtClean="0"/>
              <a:t> domain by using the inverse </a:t>
            </a:r>
            <a:r>
              <a:rPr lang="en-US" altLang="zh-CN" dirty="0" err="1" smtClean="0"/>
              <a:t>symplectic</a:t>
            </a:r>
            <a:r>
              <a:rPr lang="en-US" altLang="zh-CN" dirty="0" smtClean="0"/>
              <a:t> finite Fourier transform (ISFFT). </a:t>
            </a:r>
          </a:p>
          <a:p>
            <a:r>
              <a:rPr lang="en-US" altLang="zh-CN" dirty="0" smtClean="0"/>
              <a:t>Then,</a:t>
            </a:r>
            <a:r>
              <a:rPr lang="en-US" altLang="zh-CN" baseline="0" dirty="0" smtClean="0"/>
              <a:t> each column of X^FT is regarded as an OFDM symbol, which will be transformed to the time-domain signal for transmission by using the M-point IDFT.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E8B71-E532-4E8E-971E-ACBE219DF2B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5283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Similarly, OTFS demodulation at the receiver is composed of the traditional OFDM demodulator and an </a:t>
            </a:r>
            <a:r>
              <a:rPr lang="en-US" altLang="zh-CN" dirty="0" smtClean="0">
                <a:solidFill>
                  <a:srgbClr val="C00000"/>
                </a:solidFill>
              </a:rPr>
              <a:t>OTFS post-processing block</a:t>
            </a:r>
            <a:r>
              <a:rPr lang="en-US" altLang="zh-CN" dirty="0" smtClean="0"/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The received signals r is first</a:t>
            </a:r>
            <a:r>
              <a:rPr lang="en-US" altLang="zh-CN" baseline="0" dirty="0" smtClean="0"/>
              <a:t> transformed into the frequency domain through the M-point DFT, which will be reorganized as the matrix Y^FT of size M times N.</a:t>
            </a:r>
            <a:endParaRPr lang="en-US" altLang="zh-CN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Then,</a:t>
            </a:r>
            <a:r>
              <a:rPr lang="en-US" altLang="zh-CN" baseline="0" dirty="0" smtClean="0"/>
              <a:t> t</a:t>
            </a:r>
            <a:r>
              <a:rPr lang="en-US" altLang="zh-CN" dirty="0" smtClean="0"/>
              <a:t>he OTFS post-processing block </a:t>
            </a:r>
            <a:r>
              <a:rPr lang="en-US" altLang="zh-CN" baseline="0" dirty="0" smtClean="0"/>
              <a:t>Y^FT </a:t>
            </a:r>
            <a:r>
              <a:rPr lang="en-US" altLang="zh-CN" dirty="0" smtClean="0"/>
              <a:t>in the </a:t>
            </a:r>
            <a:r>
              <a:rPr lang="en-US" altLang="zh-CN" dirty="0" smtClean="0">
                <a:solidFill>
                  <a:srgbClr val="0000FF"/>
                </a:solidFill>
              </a:rPr>
              <a:t>frequency-time</a:t>
            </a:r>
            <a:r>
              <a:rPr lang="en-US" altLang="zh-CN" dirty="0" smtClean="0"/>
              <a:t> domain to the 2D block</a:t>
            </a:r>
            <a:r>
              <a:rPr lang="en-US" altLang="zh-CN" baseline="0" dirty="0" smtClean="0"/>
              <a:t> Y^DD </a:t>
            </a:r>
            <a:r>
              <a:rPr lang="en-US" altLang="zh-CN" dirty="0" smtClean="0"/>
              <a:t>in the delay-</a:t>
            </a:r>
            <a:r>
              <a:rPr lang="en-US" altLang="zh-CN" dirty="0" smtClean="0">
                <a:solidFill>
                  <a:srgbClr val="0000FF"/>
                </a:solidFill>
              </a:rPr>
              <a:t>Doppler </a:t>
            </a:r>
            <a:r>
              <a:rPr lang="en-US" altLang="zh-CN" dirty="0" smtClean="0"/>
              <a:t>domain by using the SFFT.</a:t>
            </a:r>
            <a:endParaRPr lang="zh-CN" alt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b="1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E8B71-E532-4E8E-971E-ACBE219DF2B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267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 this page,</a:t>
            </a:r>
            <a:r>
              <a:rPr lang="en-US" altLang="zh-CN" baseline="0" dirty="0" smtClean="0"/>
              <a:t> we present the input-output relation of OTFS in Lemma 1. we show that the received data Y^DD is </a:t>
            </a:r>
            <a:r>
              <a:rPr lang="en-US" altLang="zh-CN" dirty="0" smtClean="0"/>
              <a:t>given by the phase compensated </a:t>
            </a:r>
            <a:r>
              <a:rPr lang="en-US" altLang="zh-CN" dirty="0" smtClean="0">
                <a:solidFill>
                  <a:srgbClr val="C00000"/>
                </a:solidFill>
              </a:rPr>
              <a:t>2D periodic convolution</a:t>
            </a:r>
            <a:r>
              <a:rPr lang="en-US" altLang="zh-CN" dirty="0" smtClean="0"/>
              <a:t> of the transmit data</a:t>
            </a:r>
            <a:r>
              <a:rPr lang="en-US" altLang="zh-CN" baseline="0" dirty="0" smtClean="0"/>
              <a:t> X^DD </a:t>
            </a:r>
            <a:r>
              <a:rPr lang="en-US" altLang="zh-CN" dirty="0" smtClean="0"/>
              <a:t>and the </a:t>
            </a:r>
            <a:r>
              <a:rPr lang="en-US" altLang="zh-CN" dirty="0" smtClean="0">
                <a:solidFill>
                  <a:srgbClr val="C00000"/>
                </a:solidFill>
              </a:rPr>
              <a:t>delay-Doppler channel impulse response (CIR) H^DD. The delay-Doppler</a:t>
            </a:r>
            <a:r>
              <a:rPr lang="en-US" altLang="zh-CN" baseline="0" dirty="0" smtClean="0">
                <a:solidFill>
                  <a:srgbClr val="C00000"/>
                </a:solidFill>
              </a:rPr>
              <a:t> CIR is obtained by the DFT of the time-variant CIR.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E8B71-E532-4E8E-971E-ACBE219DF2B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974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Now we describe an extension of OTFS into massive MIMO systems</a:t>
            </a:r>
            <a:r>
              <a:rPr lang="en-US" altLang="zh-CN" baseline="0" dirty="0" smtClean="0"/>
              <a:t> to further increase the spectrum efficiency by using multi-user MIMO as shown in the figure. The main challenge for </a:t>
            </a:r>
            <a:r>
              <a:rPr lang="en-US" altLang="zh-CN" dirty="0" smtClean="0"/>
              <a:t>OTFS massive MIMO is the downlink </a:t>
            </a:r>
            <a:r>
              <a:rPr lang="en-US" altLang="zh-CN" dirty="0" smtClean="0">
                <a:solidFill>
                  <a:srgbClr val="C00000"/>
                </a:solidFill>
              </a:rPr>
              <a:t>channel estimation</a:t>
            </a:r>
            <a:r>
              <a:rPr lang="en-US" altLang="zh-CN" dirty="0" smtClean="0"/>
              <a:t> due to the required high pilot overhead.</a:t>
            </a:r>
            <a:endParaRPr lang="zh-CN" altLang="en-US" dirty="0" smtClean="0"/>
          </a:p>
          <a:p>
            <a:endParaRPr lang="en-US" altLang="zh-CN" baseline="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E8B71-E532-4E8E-971E-ACBE219DF2B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206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To solve this problem, we present </a:t>
            </a:r>
            <a:r>
              <a:rPr lang="en-US" altLang="zh-CN" baseline="0" dirty="0" smtClean="0"/>
              <a:t>the delay-Doppler-angle 3D channel, which is given by the second equation. Observe that the function </a:t>
            </a:r>
            <a:r>
              <a:rPr lang="en-US" altLang="zh-CN" baseline="0" dirty="0" err="1" smtClean="0"/>
              <a:t>Gamma_N</a:t>
            </a:r>
            <a:r>
              <a:rPr lang="en-US" altLang="zh-CN" baseline="0" dirty="0" smtClean="0"/>
              <a:t>(x) dramatically decreased as x increases.  Thus, the 3D channel H^DDA is sparse.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E8B71-E532-4E8E-971E-ACBE219DF2B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2794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We </a:t>
            </a:r>
            <a:r>
              <a:rPr lang="en-US" altLang="zh-CN" dirty="0" smtClean="0"/>
              <a:t>further sho</a:t>
            </a:r>
            <a:r>
              <a:rPr lang="en-US" altLang="zh-CN" baseline="0" dirty="0" smtClean="0"/>
              <a:t>w </a:t>
            </a:r>
            <a:r>
              <a:rPr lang="en-US" altLang="zh-CN" baseline="0" dirty="0" smtClean="0"/>
              <a:t>that the 3D channel is </a:t>
            </a:r>
            <a:r>
              <a:rPr lang="en-US" altLang="zh-CN" dirty="0" smtClean="0"/>
              <a:t>sparse in delay domain, block-sparse in the Doppler domain, and burst-sparse in the angle domain.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E8B71-E532-4E8E-971E-ACBE219DF2B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14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Now</a:t>
            </a:r>
            <a:r>
              <a:rPr lang="en-US" altLang="zh-CN" baseline="0" dirty="0" smtClean="0"/>
              <a:t> we discuss the channel estimation of the 3D channel. </a:t>
            </a:r>
            <a:r>
              <a:rPr lang="en-US" altLang="zh-CN" dirty="0" smtClean="0"/>
              <a:t>To reduce the overall pilot overhead in OTFS massive MIMO systems, we propose the non-orthogonal pilot pattern. That</a:t>
            </a:r>
            <a:r>
              <a:rPr lang="en-US" altLang="zh-CN" baseline="0" dirty="0" smtClean="0"/>
              <a:t> means the </a:t>
            </a:r>
            <a:r>
              <a:rPr lang="en-US" altLang="zh-CN" dirty="0" smtClean="0"/>
              <a:t>pilots transmitted at different antennas completely overlap,</a:t>
            </a:r>
            <a:r>
              <a:rPr lang="en-US" altLang="zh-CN" baseline="0" dirty="0" smtClean="0"/>
              <a:t> but the training sequences at different antennas are independently generated.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E8B71-E532-4E8E-971E-ACBE219DF2B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756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1" y="-27384"/>
            <a:ext cx="9144000" cy="1352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 flipH="1">
            <a:off x="876300" y="4221088"/>
            <a:ext cx="8267700" cy="0"/>
          </a:xfrm>
          <a:prstGeom prst="line">
            <a:avLst/>
          </a:prstGeom>
          <a:noFill/>
          <a:ln w="38100">
            <a:solidFill>
              <a:srgbClr val="8B2200"/>
            </a:solidFill>
            <a:headEnd type="none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6" name="组合 2"/>
          <p:cNvGrpSpPr>
            <a:grpSpLocks/>
          </p:cNvGrpSpPr>
          <p:nvPr userDrawn="1"/>
        </p:nvGrpSpPr>
        <p:grpSpPr bwMode="auto">
          <a:xfrm>
            <a:off x="7883525" y="692696"/>
            <a:ext cx="1152525" cy="3384550"/>
            <a:chOff x="7451725" y="2451100"/>
            <a:chExt cx="1152525" cy="3384550"/>
          </a:xfrm>
        </p:grpSpPr>
        <p:sp>
          <p:nvSpPr>
            <p:cNvPr id="7" name="Text Box 10"/>
            <p:cNvSpPr txBox="1">
              <a:spLocks noChangeArrowheads="1"/>
            </p:cNvSpPr>
            <p:nvPr userDrawn="1"/>
          </p:nvSpPr>
          <p:spPr bwMode="auto">
            <a:xfrm>
              <a:off x="7635875" y="3517900"/>
              <a:ext cx="354013" cy="23177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eaVert">
              <a:spAutoFit/>
            </a:bodyPr>
            <a:lstStyle>
              <a:lvl1pPr eaLnBrk="0" hangingPunct="0">
                <a:defRPr sz="4000" b="1">
                  <a:solidFill>
                    <a:schemeClr val="tx1"/>
                  </a:solidFill>
                  <a:latin typeface="Arial" charset="0"/>
                  <a:ea typeface="黑体" pitchFamily="49" charset="-122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Arial" charset="0"/>
                  <a:ea typeface="黑体" pitchFamily="49" charset="-122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Arial" charset="0"/>
                  <a:ea typeface="黑体" pitchFamily="49" charset="-122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Arial" charset="0"/>
                  <a:ea typeface="黑体" pitchFamily="49" charset="-122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Arial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charset="0"/>
                  <a:ea typeface="黑体" pitchFamily="49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1100" dirty="0">
                  <a:solidFill>
                    <a:prstClr val="black"/>
                  </a:solidFill>
                  <a:latin typeface="Franklin Gothic Medium" pitchFamily="34" charset="0"/>
                  <a:ea typeface="宋体" pitchFamily="2" charset="-122"/>
                </a:rPr>
                <a:t>BEIJING INSTITUTE OF TECHNOLOGY</a:t>
              </a:r>
            </a:p>
          </p:txBody>
        </p:sp>
        <p:pic>
          <p:nvPicPr>
            <p:cNvPr id="8" name="Picture 12" descr="symbol1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2451100"/>
              <a:ext cx="1152525" cy="1017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 descr="logo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79" t="34201" r="58899" b="18576"/>
            <a:stretch>
              <a:fillRect/>
            </a:stretch>
          </p:blipFill>
          <p:spPr bwMode="auto">
            <a:xfrm>
              <a:off x="7885113" y="3459163"/>
              <a:ext cx="433387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4" descr="logo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67" t="31598" r="48672" b="13368"/>
            <a:stretch>
              <a:fillRect/>
            </a:stretch>
          </p:blipFill>
          <p:spPr bwMode="auto">
            <a:xfrm>
              <a:off x="7885113" y="3819525"/>
              <a:ext cx="360362" cy="503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5" descr="logo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13" t="34201" r="34366" b="18576"/>
            <a:stretch>
              <a:fillRect/>
            </a:stretch>
          </p:blipFill>
          <p:spPr bwMode="auto">
            <a:xfrm>
              <a:off x="7885113" y="4251325"/>
              <a:ext cx="433387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logo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34" t="34201" r="23254" b="18576"/>
            <a:stretch>
              <a:fillRect/>
            </a:stretch>
          </p:blipFill>
          <p:spPr bwMode="auto">
            <a:xfrm>
              <a:off x="7912100" y="4611688"/>
              <a:ext cx="358775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7" descr="logo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46" t="34201" r="12094" b="18576"/>
            <a:stretch>
              <a:fillRect/>
            </a:stretch>
          </p:blipFill>
          <p:spPr bwMode="auto">
            <a:xfrm>
              <a:off x="7885113" y="4970463"/>
              <a:ext cx="360362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8" descr="logo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06" t="26389" r="934" b="18576"/>
            <a:stretch>
              <a:fillRect/>
            </a:stretch>
          </p:blipFill>
          <p:spPr bwMode="auto">
            <a:xfrm>
              <a:off x="7885113" y="5330825"/>
              <a:ext cx="360362" cy="503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直接连接符 14"/>
          <p:cNvCxnSpPr/>
          <p:nvPr userDrawn="1"/>
        </p:nvCxnSpPr>
        <p:spPr>
          <a:xfrm>
            <a:off x="7812088" y="260350"/>
            <a:ext cx="0" cy="5753100"/>
          </a:xfrm>
          <a:prstGeom prst="line">
            <a:avLst/>
          </a:prstGeom>
          <a:noFill/>
          <a:ln w="38100">
            <a:solidFill>
              <a:srgbClr val="8B22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81100" y="968893"/>
            <a:ext cx="6146800" cy="1524003"/>
          </a:xfrm>
          <a:prstGeom prst="rect">
            <a:avLst/>
          </a:prstGeom>
        </p:spPr>
        <p:txBody>
          <a:bodyPr anchor="b"/>
          <a:lstStyle>
            <a:lvl1pPr algn="ctr">
              <a:defRPr sz="3600" b="1">
                <a:solidFill>
                  <a:srgbClr val="8B2200"/>
                </a:solidFill>
                <a:latin typeface="Gill Sans MT" pitchFamily="34" charset="0"/>
                <a:ea typeface="黑体" pitchFamily="49" charset="-122"/>
                <a:cs typeface="Times New Roman" pitchFamily="18" charset="0"/>
              </a:defRPr>
            </a:lvl1pPr>
          </a:lstStyle>
          <a:p>
            <a:r>
              <a:rPr lang="en-US" altLang="zh-CN" dirty="0" smtClean="0"/>
              <a:t>Title</a:t>
            </a:r>
            <a:endParaRPr lang="zh-CN" altLang="en-US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59632" y="4437112"/>
            <a:ext cx="5832648" cy="1152128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Gill Sans MT" pitchFamily="34" charset="0"/>
                <a:ea typeface="黑体" pitchFamily="49" charset="-122"/>
              </a:defRPr>
            </a:lvl1pPr>
          </a:lstStyle>
          <a:p>
            <a:pPr lvl="0"/>
            <a:r>
              <a:rPr lang="en-US" altLang="zh-CN" dirty="0" smtClean="0"/>
              <a:t>Authors</a:t>
            </a:r>
          </a:p>
          <a:p>
            <a:pPr lvl="0"/>
            <a:r>
              <a:rPr lang="en-US" altLang="zh-CN" dirty="0" smtClean="0"/>
              <a:t>Institutes</a:t>
            </a:r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0" y="6065404"/>
            <a:ext cx="9144000" cy="764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640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框架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占位符 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835696" y="1844824"/>
            <a:ext cx="6309528" cy="557408"/>
          </a:xfrm>
          <a:prstGeom prst="rect">
            <a:avLst/>
          </a:prstGeom>
        </p:spPr>
        <p:txBody>
          <a:bodyPr/>
          <a:lstStyle>
            <a:lvl1pPr marL="0" indent="0">
              <a:buSzPct val="80000"/>
              <a:buFont typeface="Wingdings" pitchFamily="2" charset="2"/>
              <a:buNone/>
              <a:defRPr sz="2800">
                <a:solidFill>
                  <a:schemeClr val="tx1"/>
                </a:solidFill>
                <a:latin typeface="Gill Sans MT" pitchFamily="34" charset="0"/>
                <a:ea typeface="华文细黑" pitchFamily="2" charset="-122"/>
                <a:cs typeface="Times New Roman" pitchFamily="18" charset="0"/>
              </a:defRPr>
            </a:lvl1pPr>
            <a:lvl2pPr marL="742950" indent="-285750">
              <a:buSzPct val="80000"/>
              <a:buFont typeface="Wingdings" pitchFamily="2" charset="2"/>
              <a:buChar char="u"/>
              <a:defRPr>
                <a:solidFill>
                  <a:srgbClr val="002060"/>
                </a:solidFill>
                <a:latin typeface="黑体" pitchFamily="49" charset="-122"/>
                <a:ea typeface="黑体" pitchFamily="49" charset="-122"/>
              </a:defRPr>
            </a:lvl2pPr>
            <a:lvl3pPr marL="1143000" indent="-228600">
              <a:buSzPct val="80000"/>
              <a:buFont typeface="Wingdings" pitchFamily="2" charset="2"/>
              <a:buChar char="ü"/>
              <a:defRPr>
                <a:solidFill>
                  <a:srgbClr val="0070C0"/>
                </a:solidFill>
                <a:latin typeface="黑体" pitchFamily="49" charset="-122"/>
                <a:ea typeface="黑体" pitchFamily="49" charset="-122"/>
              </a:defRPr>
            </a:lvl3pPr>
          </a:lstStyle>
          <a:p>
            <a:pPr lvl="0"/>
            <a:r>
              <a:rPr lang="en-US" altLang="zh-CN" dirty="0" smtClean="0"/>
              <a:t>Title1</a:t>
            </a:r>
            <a:endParaRPr lang="zh-CN" altLang="en-US" dirty="0"/>
          </a:p>
        </p:txBody>
      </p:sp>
      <p:sp>
        <p:nvSpPr>
          <p:cNvPr id="19" name="文本占位符 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835696" y="3004031"/>
            <a:ext cx="6309528" cy="557408"/>
          </a:xfrm>
          <a:prstGeom prst="rect">
            <a:avLst/>
          </a:prstGeom>
        </p:spPr>
        <p:txBody>
          <a:bodyPr/>
          <a:lstStyle>
            <a:lvl1pPr marL="0" indent="0">
              <a:buSzPct val="80000"/>
              <a:buFont typeface="Wingdings" pitchFamily="2" charset="2"/>
              <a:buNone/>
              <a:defRPr sz="2800">
                <a:solidFill>
                  <a:schemeClr val="tx1"/>
                </a:solidFill>
                <a:latin typeface="Gill Sans MT" pitchFamily="34" charset="0"/>
                <a:ea typeface="华文细黑" pitchFamily="2" charset="-122"/>
                <a:cs typeface="Times New Roman" pitchFamily="18" charset="0"/>
              </a:defRPr>
            </a:lvl1pPr>
            <a:lvl2pPr marL="742950" indent="-285750">
              <a:buSzPct val="80000"/>
              <a:buFont typeface="Wingdings" pitchFamily="2" charset="2"/>
              <a:buChar char="u"/>
              <a:defRPr>
                <a:solidFill>
                  <a:srgbClr val="002060"/>
                </a:solidFill>
                <a:latin typeface="黑体" pitchFamily="49" charset="-122"/>
                <a:ea typeface="黑体" pitchFamily="49" charset="-122"/>
              </a:defRPr>
            </a:lvl2pPr>
            <a:lvl3pPr marL="1143000" indent="-228600">
              <a:buSzPct val="80000"/>
              <a:buFont typeface="Wingdings" pitchFamily="2" charset="2"/>
              <a:buChar char="ü"/>
              <a:defRPr>
                <a:solidFill>
                  <a:srgbClr val="0070C0"/>
                </a:solidFill>
                <a:latin typeface="黑体" pitchFamily="49" charset="-122"/>
                <a:ea typeface="黑体" pitchFamily="49" charset="-122"/>
              </a:defRPr>
            </a:lvl3pPr>
          </a:lstStyle>
          <a:p>
            <a:pPr lvl="0"/>
            <a:r>
              <a:rPr lang="en-US" altLang="zh-CN" dirty="0" smtClean="0"/>
              <a:t>Title2</a:t>
            </a:r>
            <a:endParaRPr lang="zh-CN" altLang="en-US" dirty="0"/>
          </a:p>
        </p:txBody>
      </p:sp>
      <p:sp>
        <p:nvSpPr>
          <p:cNvPr id="21" name="文本占位符 3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835696" y="5319863"/>
            <a:ext cx="6309528" cy="557408"/>
          </a:xfrm>
          <a:prstGeom prst="rect">
            <a:avLst/>
          </a:prstGeom>
        </p:spPr>
        <p:txBody>
          <a:bodyPr/>
          <a:lstStyle>
            <a:lvl1pPr marL="0" indent="0">
              <a:buSzPct val="80000"/>
              <a:buFont typeface="Wingdings" pitchFamily="2" charset="2"/>
              <a:buNone/>
              <a:defRPr sz="2800">
                <a:solidFill>
                  <a:schemeClr val="tx1"/>
                </a:solidFill>
                <a:latin typeface="Gill Sans MT" pitchFamily="34" charset="0"/>
                <a:ea typeface="华文细黑" pitchFamily="2" charset="-122"/>
                <a:cs typeface="Times New Roman" pitchFamily="18" charset="0"/>
              </a:defRPr>
            </a:lvl1pPr>
            <a:lvl2pPr marL="742950" indent="-285750">
              <a:buSzPct val="80000"/>
              <a:buFont typeface="Wingdings" pitchFamily="2" charset="2"/>
              <a:buChar char="u"/>
              <a:defRPr>
                <a:solidFill>
                  <a:srgbClr val="002060"/>
                </a:solidFill>
                <a:latin typeface="黑体" pitchFamily="49" charset="-122"/>
                <a:ea typeface="黑体" pitchFamily="49" charset="-122"/>
              </a:defRPr>
            </a:lvl2pPr>
            <a:lvl3pPr marL="1143000" indent="-228600">
              <a:buSzPct val="80000"/>
              <a:buFont typeface="Wingdings" pitchFamily="2" charset="2"/>
              <a:buChar char="ü"/>
              <a:defRPr>
                <a:solidFill>
                  <a:srgbClr val="0070C0"/>
                </a:solidFill>
                <a:latin typeface="黑体" pitchFamily="49" charset="-122"/>
                <a:ea typeface="黑体" pitchFamily="49" charset="-122"/>
              </a:defRPr>
            </a:lvl3pPr>
          </a:lstStyle>
          <a:p>
            <a:pPr lvl="0"/>
            <a:r>
              <a:rPr lang="en-US" altLang="zh-CN" dirty="0" smtClean="0"/>
              <a:t>Title4</a:t>
            </a:r>
            <a:endParaRPr lang="zh-CN" altLang="en-US" dirty="0"/>
          </a:p>
        </p:txBody>
      </p:sp>
      <p:sp>
        <p:nvSpPr>
          <p:cNvPr id="20" name="文本占位符 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835696" y="4147193"/>
            <a:ext cx="6309528" cy="557408"/>
          </a:xfrm>
          <a:prstGeom prst="rect">
            <a:avLst/>
          </a:prstGeom>
        </p:spPr>
        <p:txBody>
          <a:bodyPr/>
          <a:lstStyle>
            <a:lvl1pPr marL="0" indent="0">
              <a:buSzPct val="80000"/>
              <a:buFont typeface="Wingdings" pitchFamily="2" charset="2"/>
              <a:buNone/>
              <a:defRPr sz="2800">
                <a:solidFill>
                  <a:schemeClr val="tx1"/>
                </a:solidFill>
                <a:latin typeface="Gill Sans MT" pitchFamily="34" charset="0"/>
                <a:ea typeface="华文细黑" pitchFamily="2" charset="-122"/>
                <a:cs typeface="Times New Roman" pitchFamily="18" charset="0"/>
              </a:defRPr>
            </a:lvl1pPr>
            <a:lvl2pPr marL="742950" indent="-285750">
              <a:buSzPct val="80000"/>
              <a:buFont typeface="Wingdings" pitchFamily="2" charset="2"/>
              <a:buChar char="u"/>
              <a:defRPr>
                <a:solidFill>
                  <a:srgbClr val="002060"/>
                </a:solidFill>
                <a:latin typeface="黑体" pitchFamily="49" charset="-122"/>
                <a:ea typeface="黑体" pitchFamily="49" charset="-122"/>
              </a:defRPr>
            </a:lvl2pPr>
            <a:lvl3pPr marL="1143000" indent="-228600">
              <a:buSzPct val="80000"/>
              <a:buFont typeface="Wingdings" pitchFamily="2" charset="2"/>
              <a:buChar char="ü"/>
              <a:defRPr>
                <a:solidFill>
                  <a:srgbClr val="0070C0"/>
                </a:solidFill>
                <a:latin typeface="黑体" pitchFamily="49" charset="-122"/>
                <a:ea typeface="黑体" pitchFamily="49" charset="-122"/>
              </a:defRPr>
            </a:lvl3pPr>
          </a:lstStyle>
          <a:p>
            <a:pPr lvl="0"/>
            <a:r>
              <a:rPr lang="en-US" altLang="zh-CN" dirty="0" smtClean="0"/>
              <a:t>Title3</a:t>
            </a:r>
            <a:endParaRPr lang="zh-CN" altLang="en-US" dirty="0"/>
          </a:p>
        </p:txBody>
      </p:sp>
      <p:grpSp>
        <p:nvGrpSpPr>
          <p:cNvPr id="7" name="组合 4"/>
          <p:cNvGrpSpPr>
            <a:grpSpLocks/>
          </p:cNvGrpSpPr>
          <p:nvPr userDrawn="1"/>
        </p:nvGrpSpPr>
        <p:grpSpPr bwMode="auto">
          <a:xfrm>
            <a:off x="322263" y="1339850"/>
            <a:ext cx="882650" cy="5013325"/>
            <a:chOff x="1109609" y="1212359"/>
            <a:chExt cx="883578" cy="5013780"/>
          </a:xfrm>
        </p:grpSpPr>
        <p:sp>
          <p:nvSpPr>
            <p:cNvPr id="8" name="弧形 7"/>
            <p:cNvSpPr/>
            <p:nvPr/>
          </p:nvSpPr>
          <p:spPr>
            <a:xfrm>
              <a:off x="1109609" y="1212359"/>
              <a:ext cx="883578" cy="884318"/>
            </a:xfrm>
            <a:prstGeom prst="arc">
              <a:avLst/>
            </a:prstGeom>
            <a:ln w="19050">
              <a:solidFill>
                <a:schemeClr val="accent6">
                  <a:lumMod val="50000"/>
                </a:schemeClr>
              </a:solidFill>
              <a:prstDash val="dash"/>
              <a:headEnd type="oval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9" name="直接箭头连接符 8"/>
            <p:cNvCxnSpPr/>
            <p:nvPr/>
          </p:nvCxnSpPr>
          <p:spPr>
            <a:xfrm>
              <a:off x="1993187" y="1664838"/>
              <a:ext cx="0" cy="4561301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prstDash val="dash"/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 userDrawn="1"/>
        </p:nvGrpSpPr>
        <p:grpSpPr>
          <a:xfrm>
            <a:off x="1449388" y="1772816"/>
            <a:ext cx="6797675" cy="630193"/>
            <a:chOff x="1449388" y="1916832"/>
            <a:chExt cx="6797675" cy="630193"/>
          </a:xfrm>
        </p:grpSpPr>
        <p:sp>
          <p:nvSpPr>
            <p:cNvPr id="11" name="直接连接符​​ 11"/>
            <p:cNvSpPr>
              <a:spLocks noChangeShapeType="1"/>
            </p:cNvSpPr>
            <p:nvPr/>
          </p:nvSpPr>
          <p:spPr bwMode="auto">
            <a:xfrm>
              <a:off x="1514743" y="2539999"/>
              <a:ext cx="6695836" cy="1"/>
            </a:xfrm>
            <a:prstGeom prst="line">
              <a:avLst/>
            </a:prstGeom>
            <a:noFill/>
            <a:ln w="9525">
              <a:solidFill>
                <a:srgbClr val="8B22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矩形​​ 25"/>
            <p:cNvSpPr>
              <a:spLocks noChangeArrowheads="1"/>
            </p:cNvSpPr>
            <p:nvPr/>
          </p:nvSpPr>
          <p:spPr bwMode="auto">
            <a:xfrm>
              <a:off x="1449388" y="1916832"/>
              <a:ext cx="6797675" cy="63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dirty="0" smtClean="0">
                  <a:solidFill>
                    <a:srgbClr val="8B2200"/>
                  </a:solidFill>
                  <a:latin typeface="Gill Sans MT" pitchFamily="34" charset="0"/>
                  <a:ea typeface="华文细黑" panose="02010600040101010101" pitchFamily="2" charset="-122"/>
                  <a:sym typeface="宋体" panose="02010600030101010101" pitchFamily="2" charset="-122"/>
                </a:rPr>
                <a:t>1.</a:t>
              </a:r>
              <a:endParaRPr lang="zh-CN" altLang="en-US" sz="2800" dirty="0">
                <a:solidFill>
                  <a:srgbClr val="8B2200"/>
                </a:solidFill>
                <a:latin typeface="Gill Sans MT" pitchFamily="34" charset="0"/>
                <a:ea typeface="华文细黑" panose="0201060004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4" name="组合 3"/>
          <p:cNvGrpSpPr/>
          <p:nvPr userDrawn="1"/>
        </p:nvGrpSpPr>
        <p:grpSpPr>
          <a:xfrm>
            <a:off x="1463675" y="2942513"/>
            <a:ext cx="6797675" cy="630503"/>
            <a:chOff x="1463675" y="3158537"/>
            <a:chExt cx="6797675" cy="630503"/>
          </a:xfrm>
        </p:grpSpPr>
        <p:sp>
          <p:nvSpPr>
            <p:cNvPr id="14" name="直接连接符​​ 12"/>
            <p:cNvSpPr>
              <a:spLocks noChangeShapeType="1"/>
            </p:cNvSpPr>
            <p:nvPr/>
          </p:nvSpPr>
          <p:spPr bwMode="auto">
            <a:xfrm>
              <a:off x="1463675" y="3767137"/>
              <a:ext cx="6695835" cy="1"/>
            </a:xfrm>
            <a:prstGeom prst="line">
              <a:avLst/>
            </a:prstGeom>
            <a:noFill/>
            <a:ln w="9525">
              <a:solidFill>
                <a:srgbClr val="8B22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矩形​​ 26"/>
            <p:cNvSpPr>
              <a:spLocks noChangeArrowheads="1"/>
            </p:cNvSpPr>
            <p:nvPr/>
          </p:nvSpPr>
          <p:spPr bwMode="auto">
            <a:xfrm>
              <a:off x="1463676" y="3158537"/>
              <a:ext cx="6797674" cy="630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dirty="0" smtClean="0">
                  <a:solidFill>
                    <a:srgbClr val="8B2200"/>
                  </a:solidFill>
                  <a:latin typeface="Gill Sans MT" pitchFamily="34" charset="0"/>
                  <a:ea typeface="华文细黑" panose="02010600040101010101" pitchFamily="2" charset="-122"/>
                  <a:sym typeface="宋体" panose="02010600030101010101" pitchFamily="2" charset="-122"/>
                </a:rPr>
                <a:t>2.</a:t>
              </a:r>
              <a:endParaRPr lang="zh-CN" altLang="en-US" sz="2800" dirty="0">
                <a:solidFill>
                  <a:srgbClr val="8B2200"/>
                </a:solidFill>
                <a:latin typeface="Gill Sans MT" pitchFamily="34" charset="0"/>
                <a:ea typeface="华文细黑" panose="0201060004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3" name="组合 16"/>
          <p:cNvGrpSpPr>
            <a:grpSpLocks/>
          </p:cNvGrpSpPr>
          <p:nvPr userDrawn="1"/>
        </p:nvGrpSpPr>
        <p:grpSpPr bwMode="auto">
          <a:xfrm>
            <a:off x="1449388" y="5246705"/>
            <a:ext cx="6797675" cy="630567"/>
            <a:chOff x="1866402" y="4430220"/>
            <a:chExt cx="6009156" cy="630144"/>
          </a:xfrm>
        </p:grpSpPr>
        <p:sp>
          <p:nvSpPr>
            <p:cNvPr id="24" name="直接连接符​​ 14"/>
            <p:cNvSpPr>
              <a:spLocks noChangeShapeType="1"/>
            </p:cNvSpPr>
            <p:nvPr/>
          </p:nvSpPr>
          <p:spPr bwMode="auto">
            <a:xfrm>
              <a:off x="1879164" y="5049928"/>
              <a:ext cx="5919130" cy="1"/>
            </a:xfrm>
            <a:prstGeom prst="line">
              <a:avLst/>
            </a:prstGeom>
            <a:noFill/>
            <a:ln w="9525">
              <a:solidFill>
                <a:srgbClr val="8B22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矩形​​ 28"/>
            <p:cNvSpPr>
              <a:spLocks noChangeArrowheads="1"/>
            </p:cNvSpPr>
            <p:nvPr/>
          </p:nvSpPr>
          <p:spPr bwMode="auto">
            <a:xfrm>
              <a:off x="1866402" y="4430220"/>
              <a:ext cx="6009156" cy="630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dirty="0" smtClean="0">
                  <a:solidFill>
                    <a:srgbClr val="8B2200"/>
                  </a:solidFill>
                  <a:latin typeface="Gill Sans MT" pitchFamily="34" charset="0"/>
                  <a:ea typeface="华文细黑" panose="02010600040101010101" pitchFamily="2" charset="-122"/>
                </a:rPr>
                <a:t>4.</a:t>
              </a:r>
              <a:endParaRPr lang="en-US" altLang="zh-CN" sz="2800" dirty="0">
                <a:solidFill>
                  <a:srgbClr val="8B2200"/>
                </a:solidFill>
                <a:latin typeface="Gill Sans MT" pitchFamily="34" charset="0"/>
                <a:ea typeface="华文细黑" panose="02010600040101010101" pitchFamily="2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57202" y="120316"/>
            <a:ext cx="7411453" cy="938463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algn="l">
              <a:defRPr lang="zh-CN" altLang="en-US" sz="3200" b="0" kern="1200" dirty="0">
                <a:solidFill>
                  <a:srgbClr val="8B2200"/>
                </a:solidFill>
                <a:latin typeface="Gill Sans MT" pitchFamily="34" charset="0"/>
                <a:ea typeface="华文细黑" pitchFamily="2" charset="-122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Title</a:t>
            </a:r>
            <a:endParaRPr lang="zh-CN" altLang="en-US" dirty="0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1449388" y="4094115"/>
            <a:ext cx="6797675" cy="631029"/>
            <a:chOff x="1449388" y="4310139"/>
            <a:chExt cx="6797675" cy="631029"/>
          </a:xfrm>
        </p:grpSpPr>
        <p:sp>
          <p:nvSpPr>
            <p:cNvPr id="17" name="直接连接符​​ 13"/>
            <p:cNvSpPr>
              <a:spLocks noChangeShapeType="1"/>
            </p:cNvSpPr>
            <p:nvPr/>
          </p:nvSpPr>
          <p:spPr bwMode="auto">
            <a:xfrm>
              <a:off x="1449388" y="4911724"/>
              <a:ext cx="6695836" cy="1"/>
            </a:xfrm>
            <a:prstGeom prst="line">
              <a:avLst/>
            </a:prstGeom>
            <a:noFill/>
            <a:ln w="9525">
              <a:solidFill>
                <a:srgbClr val="8B22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矩形​​ 27"/>
            <p:cNvSpPr>
              <a:spLocks noChangeArrowheads="1"/>
            </p:cNvSpPr>
            <p:nvPr/>
          </p:nvSpPr>
          <p:spPr bwMode="auto">
            <a:xfrm>
              <a:off x="1449388" y="4310139"/>
              <a:ext cx="6797675" cy="631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dirty="0" smtClean="0">
                  <a:solidFill>
                    <a:srgbClr val="8B2200"/>
                  </a:solidFill>
                  <a:latin typeface="Gill Sans MT" pitchFamily="34" charset="0"/>
                  <a:ea typeface="华文细黑" panose="02010600040101010101" pitchFamily="2" charset="-122"/>
                </a:rPr>
                <a:t>3.</a:t>
              </a:r>
              <a:endParaRPr lang="zh-CN" altLang="en-US" sz="2800" dirty="0">
                <a:solidFill>
                  <a:srgbClr val="8B2200"/>
                </a:solidFill>
                <a:latin typeface="Gill Sans MT" pitchFamily="34" charset="0"/>
                <a:ea typeface="华文细黑" panose="020106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3307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框架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占位符 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835696" y="1988840"/>
            <a:ext cx="6309528" cy="557408"/>
          </a:xfrm>
          <a:prstGeom prst="rect">
            <a:avLst/>
          </a:prstGeom>
        </p:spPr>
        <p:txBody>
          <a:bodyPr/>
          <a:lstStyle>
            <a:lvl1pPr marL="0" indent="0">
              <a:buSzPct val="80000"/>
              <a:buFont typeface="Wingdings" pitchFamily="2" charset="2"/>
              <a:buNone/>
              <a:defRPr sz="2800">
                <a:solidFill>
                  <a:srgbClr val="000000"/>
                </a:solidFill>
                <a:latin typeface="Gill Sans MT" pitchFamily="34" charset="0"/>
                <a:ea typeface="华文细黑" pitchFamily="2" charset="-122"/>
                <a:cs typeface="Times New Roman" pitchFamily="18" charset="0"/>
              </a:defRPr>
            </a:lvl1pPr>
            <a:lvl2pPr marL="742950" indent="-285750">
              <a:buSzPct val="80000"/>
              <a:buFont typeface="Wingdings" pitchFamily="2" charset="2"/>
              <a:buChar char="u"/>
              <a:defRPr>
                <a:solidFill>
                  <a:srgbClr val="002060"/>
                </a:solidFill>
                <a:latin typeface="黑体" pitchFamily="49" charset="-122"/>
                <a:ea typeface="黑体" pitchFamily="49" charset="-122"/>
              </a:defRPr>
            </a:lvl2pPr>
            <a:lvl3pPr marL="1143000" indent="-228600">
              <a:buSzPct val="80000"/>
              <a:buFont typeface="Wingdings" pitchFamily="2" charset="2"/>
              <a:buChar char="ü"/>
              <a:defRPr>
                <a:solidFill>
                  <a:srgbClr val="0070C0"/>
                </a:solidFill>
                <a:latin typeface="黑体" pitchFamily="49" charset="-122"/>
                <a:ea typeface="黑体" pitchFamily="49" charset="-122"/>
              </a:defRPr>
            </a:lvl3pPr>
          </a:lstStyle>
          <a:p>
            <a:pPr lvl="0"/>
            <a:r>
              <a:rPr lang="en-US" altLang="zh-CN" dirty="0" smtClean="0"/>
              <a:t>Title1</a:t>
            </a:r>
            <a:endParaRPr lang="zh-CN" altLang="en-US" dirty="0"/>
          </a:p>
        </p:txBody>
      </p:sp>
      <p:sp>
        <p:nvSpPr>
          <p:cNvPr id="19" name="文本占位符 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835696" y="2860014"/>
            <a:ext cx="6309528" cy="557408"/>
          </a:xfrm>
          <a:prstGeom prst="rect">
            <a:avLst/>
          </a:prstGeom>
        </p:spPr>
        <p:txBody>
          <a:bodyPr/>
          <a:lstStyle>
            <a:lvl1pPr marL="0" indent="0">
              <a:buSzPct val="80000"/>
              <a:buFont typeface="Wingdings" pitchFamily="2" charset="2"/>
              <a:buNone/>
              <a:defRPr sz="2800">
                <a:solidFill>
                  <a:srgbClr val="000000"/>
                </a:solidFill>
                <a:latin typeface="Gill Sans MT" pitchFamily="34" charset="0"/>
                <a:ea typeface="华文细黑" pitchFamily="2" charset="-122"/>
                <a:cs typeface="Times New Roman" pitchFamily="18" charset="0"/>
              </a:defRPr>
            </a:lvl1pPr>
            <a:lvl2pPr marL="742950" indent="-285750">
              <a:buSzPct val="80000"/>
              <a:buFont typeface="Wingdings" pitchFamily="2" charset="2"/>
              <a:buChar char="u"/>
              <a:defRPr>
                <a:solidFill>
                  <a:srgbClr val="002060"/>
                </a:solidFill>
                <a:latin typeface="黑体" pitchFamily="49" charset="-122"/>
                <a:ea typeface="黑体" pitchFamily="49" charset="-122"/>
              </a:defRPr>
            </a:lvl2pPr>
            <a:lvl3pPr marL="1143000" indent="-228600">
              <a:buSzPct val="80000"/>
              <a:buFont typeface="Wingdings" pitchFamily="2" charset="2"/>
              <a:buChar char="ü"/>
              <a:defRPr>
                <a:solidFill>
                  <a:srgbClr val="0070C0"/>
                </a:solidFill>
                <a:latin typeface="黑体" pitchFamily="49" charset="-122"/>
                <a:ea typeface="黑体" pitchFamily="49" charset="-122"/>
              </a:defRPr>
            </a:lvl3pPr>
          </a:lstStyle>
          <a:p>
            <a:pPr lvl="0"/>
            <a:r>
              <a:rPr lang="en-US" altLang="zh-CN" dirty="0" smtClean="0"/>
              <a:t>Title2</a:t>
            </a:r>
            <a:endParaRPr lang="zh-CN" altLang="en-US" dirty="0"/>
          </a:p>
        </p:txBody>
      </p:sp>
      <p:sp>
        <p:nvSpPr>
          <p:cNvPr id="21" name="文本占位符 3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835696" y="4582278"/>
            <a:ext cx="6309528" cy="557408"/>
          </a:xfrm>
          <a:prstGeom prst="rect">
            <a:avLst/>
          </a:prstGeom>
        </p:spPr>
        <p:txBody>
          <a:bodyPr/>
          <a:lstStyle>
            <a:lvl1pPr marL="0" indent="0">
              <a:buSzPct val="80000"/>
              <a:buFont typeface="Wingdings" pitchFamily="2" charset="2"/>
              <a:buNone/>
              <a:defRPr sz="2800">
                <a:solidFill>
                  <a:srgbClr val="000000"/>
                </a:solidFill>
                <a:latin typeface="Gill Sans MT" pitchFamily="34" charset="0"/>
                <a:ea typeface="华文细黑" pitchFamily="2" charset="-122"/>
                <a:cs typeface="Times New Roman" pitchFamily="18" charset="0"/>
              </a:defRPr>
            </a:lvl1pPr>
            <a:lvl2pPr marL="742950" indent="-285750">
              <a:buSzPct val="80000"/>
              <a:buFont typeface="Wingdings" pitchFamily="2" charset="2"/>
              <a:buChar char="u"/>
              <a:defRPr>
                <a:solidFill>
                  <a:srgbClr val="002060"/>
                </a:solidFill>
                <a:latin typeface="黑体" pitchFamily="49" charset="-122"/>
                <a:ea typeface="黑体" pitchFamily="49" charset="-122"/>
              </a:defRPr>
            </a:lvl2pPr>
            <a:lvl3pPr marL="1143000" indent="-228600">
              <a:buSzPct val="80000"/>
              <a:buFont typeface="Wingdings" pitchFamily="2" charset="2"/>
              <a:buChar char="ü"/>
              <a:defRPr>
                <a:solidFill>
                  <a:srgbClr val="0070C0"/>
                </a:solidFill>
                <a:latin typeface="黑体" pitchFamily="49" charset="-122"/>
                <a:ea typeface="黑体" pitchFamily="49" charset="-122"/>
              </a:defRPr>
            </a:lvl3pPr>
          </a:lstStyle>
          <a:p>
            <a:pPr lvl="0"/>
            <a:r>
              <a:rPr lang="en-US" altLang="zh-CN" dirty="0" smtClean="0"/>
              <a:t>Title4</a:t>
            </a:r>
            <a:endParaRPr lang="zh-CN" altLang="en-US" dirty="0"/>
          </a:p>
        </p:txBody>
      </p:sp>
      <p:sp>
        <p:nvSpPr>
          <p:cNvPr id="20" name="文本占位符 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835696" y="3698102"/>
            <a:ext cx="6309528" cy="557408"/>
          </a:xfrm>
          <a:prstGeom prst="rect">
            <a:avLst/>
          </a:prstGeom>
        </p:spPr>
        <p:txBody>
          <a:bodyPr/>
          <a:lstStyle>
            <a:lvl1pPr marL="0" indent="0">
              <a:buSzPct val="80000"/>
              <a:buFont typeface="Wingdings" pitchFamily="2" charset="2"/>
              <a:buNone/>
              <a:defRPr sz="2800">
                <a:solidFill>
                  <a:srgbClr val="000000"/>
                </a:solidFill>
                <a:latin typeface="Gill Sans MT" pitchFamily="34" charset="0"/>
                <a:ea typeface="华文细黑" pitchFamily="2" charset="-122"/>
                <a:cs typeface="Times New Roman" pitchFamily="18" charset="0"/>
              </a:defRPr>
            </a:lvl1pPr>
            <a:lvl2pPr marL="742950" indent="-285750">
              <a:buSzPct val="80000"/>
              <a:buFont typeface="Wingdings" pitchFamily="2" charset="2"/>
              <a:buChar char="u"/>
              <a:defRPr>
                <a:solidFill>
                  <a:srgbClr val="002060"/>
                </a:solidFill>
                <a:latin typeface="黑体" pitchFamily="49" charset="-122"/>
                <a:ea typeface="黑体" pitchFamily="49" charset="-122"/>
              </a:defRPr>
            </a:lvl2pPr>
            <a:lvl3pPr marL="1143000" indent="-228600">
              <a:buSzPct val="80000"/>
              <a:buFont typeface="Wingdings" pitchFamily="2" charset="2"/>
              <a:buChar char="ü"/>
              <a:defRPr>
                <a:solidFill>
                  <a:srgbClr val="0070C0"/>
                </a:solidFill>
                <a:latin typeface="黑体" pitchFamily="49" charset="-122"/>
                <a:ea typeface="黑体" pitchFamily="49" charset="-122"/>
              </a:defRPr>
            </a:lvl3pPr>
          </a:lstStyle>
          <a:p>
            <a:pPr lvl="0"/>
            <a:r>
              <a:rPr lang="en-US" altLang="zh-CN" dirty="0" smtClean="0"/>
              <a:t>Title3</a:t>
            </a:r>
            <a:endParaRPr lang="zh-CN" altLang="en-US" dirty="0"/>
          </a:p>
        </p:txBody>
      </p:sp>
      <p:grpSp>
        <p:nvGrpSpPr>
          <p:cNvPr id="7" name="组合 4"/>
          <p:cNvGrpSpPr>
            <a:grpSpLocks/>
          </p:cNvGrpSpPr>
          <p:nvPr userDrawn="1"/>
        </p:nvGrpSpPr>
        <p:grpSpPr bwMode="auto">
          <a:xfrm>
            <a:off x="322263" y="1339850"/>
            <a:ext cx="882650" cy="5013325"/>
            <a:chOff x="1109609" y="1212359"/>
            <a:chExt cx="883578" cy="5013780"/>
          </a:xfrm>
        </p:grpSpPr>
        <p:sp>
          <p:nvSpPr>
            <p:cNvPr id="8" name="弧形 7"/>
            <p:cNvSpPr/>
            <p:nvPr/>
          </p:nvSpPr>
          <p:spPr>
            <a:xfrm>
              <a:off x="1109609" y="1212359"/>
              <a:ext cx="883578" cy="884318"/>
            </a:xfrm>
            <a:prstGeom prst="arc">
              <a:avLst/>
            </a:prstGeom>
            <a:ln w="19050">
              <a:solidFill>
                <a:schemeClr val="accent6">
                  <a:lumMod val="50000"/>
                </a:schemeClr>
              </a:solidFill>
              <a:prstDash val="dash"/>
              <a:headEnd type="oval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9" name="直接箭头连接符 8"/>
            <p:cNvCxnSpPr/>
            <p:nvPr/>
          </p:nvCxnSpPr>
          <p:spPr>
            <a:xfrm>
              <a:off x="1993187" y="1664838"/>
              <a:ext cx="0" cy="4561301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prstDash val="dash"/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 userDrawn="1"/>
        </p:nvGrpSpPr>
        <p:grpSpPr>
          <a:xfrm>
            <a:off x="1449388" y="1916832"/>
            <a:ext cx="6797675" cy="630193"/>
            <a:chOff x="1449388" y="1916832"/>
            <a:chExt cx="6797675" cy="630193"/>
          </a:xfrm>
        </p:grpSpPr>
        <p:sp>
          <p:nvSpPr>
            <p:cNvPr id="11" name="直接连接符​​ 11"/>
            <p:cNvSpPr>
              <a:spLocks noChangeShapeType="1"/>
            </p:cNvSpPr>
            <p:nvPr/>
          </p:nvSpPr>
          <p:spPr bwMode="auto">
            <a:xfrm>
              <a:off x="1514743" y="2539999"/>
              <a:ext cx="6695836" cy="1"/>
            </a:xfrm>
            <a:prstGeom prst="line">
              <a:avLst/>
            </a:prstGeom>
            <a:noFill/>
            <a:ln w="9525">
              <a:solidFill>
                <a:srgbClr val="8B22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矩形​​ 25"/>
            <p:cNvSpPr>
              <a:spLocks noChangeArrowheads="1"/>
            </p:cNvSpPr>
            <p:nvPr/>
          </p:nvSpPr>
          <p:spPr bwMode="auto">
            <a:xfrm>
              <a:off x="1449388" y="1916832"/>
              <a:ext cx="6797675" cy="63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dirty="0" smtClean="0">
                  <a:solidFill>
                    <a:srgbClr val="0070C0"/>
                  </a:solidFill>
                  <a:latin typeface="Gill Sans MT" pitchFamily="34" charset="0"/>
                  <a:ea typeface="华文细黑" panose="02010600040101010101" pitchFamily="2" charset="-122"/>
                  <a:sym typeface="宋体" panose="02010600030101010101" pitchFamily="2" charset="-122"/>
                </a:rPr>
                <a:t>1.</a:t>
              </a:r>
              <a:endParaRPr lang="zh-CN" altLang="en-US" sz="2800" dirty="0">
                <a:solidFill>
                  <a:srgbClr val="0070C0"/>
                </a:solidFill>
                <a:latin typeface="Gill Sans MT" pitchFamily="34" charset="0"/>
                <a:ea typeface="华文细黑" panose="0201060004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4" name="组合 3"/>
          <p:cNvGrpSpPr/>
          <p:nvPr userDrawn="1"/>
        </p:nvGrpSpPr>
        <p:grpSpPr>
          <a:xfrm>
            <a:off x="1463675" y="2798496"/>
            <a:ext cx="6797675" cy="630503"/>
            <a:chOff x="1463675" y="3158537"/>
            <a:chExt cx="6797675" cy="630503"/>
          </a:xfrm>
        </p:grpSpPr>
        <p:sp>
          <p:nvSpPr>
            <p:cNvPr id="14" name="直接连接符​​ 12"/>
            <p:cNvSpPr>
              <a:spLocks noChangeShapeType="1"/>
            </p:cNvSpPr>
            <p:nvPr/>
          </p:nvSpPr>
          <p:spPr bwMode="auto">
            <a:xfrm>
              <a:off x="1463675" y="3767137"/>
              <a:ext cx="6695835" cy="1"/>
            </a:xfrm>
            <a:prstGeom prst="line">
              <a:avLst/>
            </a:prstGeom>
            <a:noFill/>
            <a:ln w="9525">
              <a:solidFill>
                <a:srgbClr val="8B22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矩形​​ 26"/>
            <p:cNvSpPr>
              <a:spLocks noChangeArrowheads="1"/>
            </p:cNvSpPr>
            <p:nvPr/>
          </p:nvSpPr>
          <p:spPr bwMode="auto">
            <a:xfrm>
              <a:off x="1463676" y="3158537"/>
              <a:ext cx="6797674" cy="630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dirty="0" smtClean="0">
                  <a:solidFill>
                    <a:srgbClr val="0070C0"/>
                  </a:solidFill>
                  <a:latin typeface="Gill Sans MT" pitchFamily="34" charset="0"/>
                  <a:ea typeface="华文细黑" panose="02010600040101010101" pitchFamily="2" charset="-122"/>
                  <a:sym typeface="宋体" panose="02010600030101010101" pitchFamily="2" charset="-122"/>
                </a:rPr>
                <a:t>2.</a:t>
              </a:r>
              <a:endParaRPr lang="zh-CN" altLang="en-US" sz="2800" dirty="0">
                <a:solidFill>
                  <a:srgbClr val="0070C0"/>
                </a:solidFill>
                <a:latin typeface="Gill Sans MT" pitchFamily="34" charset="0"/>
                <a:ea typeface="华文细黑" panose="0201060004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3" name="组合 16"/>
          <p:cNvGrpSpPr>
            <a:grpSpLocks/>
          </p:cNvGrpSpPr>
          <p:nvPr userDrawn="1"/>
        </p:nvGrpSpPr>
        <p:grpSpPr bwMode="auto">
          <a:xfrm>
            <a:off x="1449388" y="4509120"/>
            <a:ext cx="6797675" cy="630567"/>
            <a:chOff x="1866402" y="4430220"/>
            <a:chExt cx="6009156" cy="630144"/>
          </a:xfrm>
        </p:grpSpPr>
        <p:sp>
          <p:nvSpPr>
            <p:cNvPr id="24" name="直接连接符​​ 14"/>
            <p:cNvSpPr>
              <a:spLocks noChangeShapeType="1"/>
            </p:cNvSpPr>
            <p:nvPr/>
          </p:nvSpPr>
          <p:spPr bwMode="auto">
            <a:xfrm>
              <a:off x="1879164" y="5049928"/>
              <a:ext cx="5919130" cy="1"/>
            </a:xfrm>
            <a:prstGeom prst="line">
              <a:avLst/>
            </a:prstGeom>
            <a:noFill/>
            <a:ln w="9525">
              <a:solidFill>
                <a:srgbClr val="8B22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矩形​​ 28"/>
            <p:cNvSpPr>
              <a:spLocks noChangeArrowheads="1"/>
            </p:cNvSpPr>
            <p:nvPr/>
          </p:nvSpPr>
          <p:spPr bwMode="auto">
            <a:xfrm>
              <a:off x="1866402" y="4430220"/>
              <a:ext cx="6009156" cy="630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dirty="0" smtClean="0">
                  <a:solidFill>
                    <a:srgbClr val="0070C0"/>
                  </a:solidFill>
                  <a:latin typeface="Gill Sans MT" pitchFamily="34" charset="0"/>
                  <a:ea typeface="华文细黑" panose="02010600040101010101" pitchFamily="2" charset="-122"/>
                </a:rPr>
                <a:t>4.</a:t>
              </a:r>
              <a:endParaRPr lang="en-US" altLang="zh-CN" sz="2800" dirty="0">
                <a:solidFill>
                  <a:srgbClr val="0070C0"/>
                </a:solidFill>
                <a:latin typeface="Gill Sans MT" pitchFamily="34" charset="0"/>
                <a:ea typeface="华文细黑" panose="02010600040101010101" pitchFamily="2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57202" y="120316"/>
            <a:ext cx="7411453" cy="938463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algn="l">
              <a:defRPr lang="zh-CN" altLang="en-US" sz="3200" b="1" kern="1200" dirty="0">
                <a:solidFill>
                  <a:srgbClr val="8B2200"/>
                </a:solidFill>
                <a:latin typeface="Gill Sans MT" pitchFamily="34" charset="0"/>
                <a:ea typeface="华文细黑" pitchFamily="2" charset="-122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Title</a:t>
            </a:r>
            <a:endParaRPr lang="zh-CN" altLang="en-US" dirty="0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1449388" y="3645024"/>
            <a:ext cx="6797675" cy="631029"/>
            <a:chOff x="1449388" y="4310139"/>
            <a:chExt cx="6797675" cy="631029"/>
          </a:xfrm>
        </p:grpSpPr>
        <p:sp>
          <p:nvSpPr>
            <p:cNvPr id="17" name="直接连接符​​ 13"/>
            <p:cNvSpPr>
              <a:spLocks noChangeShapeType="1"/>
            </p:cNvSpPr>
            <p:nvPr/>
          </p:nvSpPr>
          <p:spPr bwMode="auto">
            <a:xfrm>
              <a:off x="1449388" y="4911724"/>
              <a:ext cx="6695836" cy="1"/>
            </a:xfrm>
            <a:prstGeom prst="line">
              <a:avLst/>
            </a:prstGeom>
            <a:noFill/>
            <a:ln w="9525">
              <a:solidFill>
                <a:srgbClr val="8B22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矩形​​ 27"/>
            <p:cNvSpPr>
              <a:spLocks noChangeArrowheads="1"/>
            </p:cNvSpPr>
            <p:nvPr/>
          </p:nvSpPr>
          <p:spPr bwMode="auto">
            <a:xfrm>
              <a:off x="1449388" y="4310139"/>
              <a:ext cx="6797675" cy="631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dirty="0" smtClean="0">
                  <a:solidFill>
                    <a:srgbClr val="0070C0"/>
                  </a:solidFill>
                  <a:latin typeface="Gill Sans MT" pitchFamily="34" charset="0"/>
                  <a:ea typeface="华文细黑" panose="02010600040101010101" pitchFamily="2" charset="-122"/>
                </a:rPr>
                <a:t>3.</a:t>
              </a:r>
              <a:endParaRPr lang="zh-CN" altLang="en-US" sz="2800" dirty="0">
                <a:solidFill>
                  <a:srgbClr val="0070C0"/>
                </a:solidFill>
                <a:latin typeface="Gill Sans MT" pitchFamily="34" charset="0"/>
                <a:ea typeface="华文细黑" panose="02010600040101010101" pitchFamily="2" charset="-122"/>
              </a:endParaRPr>
            </a:p>
          </p:txBody>
        </p:sp>
      </p:grpSp>
      <p:sp>
        <p:nvSpPr>
          <p:cNvPr id="26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833041" y="5463879"/>
            <a:ext cx="6309528" cy="557408"/>
          </a:xfrm>
          <a:prstGeom prst="rect">
            <a:avLst/>
          </a:prstGeom>
        </p:spPr>
        <p:txBody>
          <a:bodyPr/>
          <a:lstStyle>
            <a:lvl1pPr marL="0" indent="0">
              <a:buSzPct val="80000"/>
              <a:buFont typeface="Wingdings" pitchFamily="2" charset="2"/>
              <a:buNone/>
              <a:defRPr sz="2800">
                <a:solidFill>
                  <a:srgbClr val="000000"/>
                </a:solidFill>
                <a:latin typeface="Gill Sans MT" pitchFamily="34" charset="0"/>
                <a:ea typeface="华文细黑" pitchFamily="2" charset="-122"/>
                <a:cs typeface="Times New Roman" pitchFamily="18" charset="0"/>
              </a:defRPr>
            </a:lvl1pPr>
            <a:lvl2pPr marL="742950" indent="-285750">
              <a:buSzPct val="80000"/>
              <a:buFont typeface="Wingdings" pitchFamily="2" charset="2"/>
              <a:buChar char="u"/>
              <a:defRPr>
                <a:solidFill>
                  <a:srgbClr val="002060"/>
                </a:solidFill>
                <a:latin typeface="黑体" pitchFamily="49" charset="-122"/>
                <a:ea typeface="黑体" pitchFamily="49" charset="-122"/>
              </a:defRPr>
            </a:lvl2pPr>
            <a:lvl3pPr marL="1143000" indent="-228600">
              <a:buSzPct val="80000"/>
              <a:buFont typeface="Wingdings" pitchFamily="2" charset="2"/>
              <a:buChar char="ü"/>
              <a:defRPr>
                <a:solidFill>
                  <a:srgbClr val="0070C0"/>
                </a:solidFill>
                <a:latin typeface="黑体" pitchFamily="49" charset="-122"/>
                <a:ea typeface="黑体" pitchFamily="49" charset="-122"/>
              </a:defRPr>
            </a:lvl3pPr>
          </a:lstStyle>
          <a:p>
            <a:pPr lvl="0"/>
            <a:r>
              <a:rPr lang="en-US" altLang="zh-CN" dirty="0" smtClean="0"/>
              <a:t>Title5</a:t>
            </a:r>
            <a:endParaRPr lang="zh-CN" altLang="en-US" dirty="0"/>
          </a:p>
        </p:txBody>
      </p:sp>
      <p:grpSp>
        <p:nvGrpSpPr>
          <p:cNvPr id="27" name="组合 16"/>
          <p:cNvGrpSpPr>
            <a:grpSpLocks/>
          </p:cNvGrpSpPr>
          <p:nvPr userDrawn="1"/>
        </p:nvGrpSpPr>
        <p:grpSpPr bwMode="auto">
          <a:xfrm>
            <a:off x="1446733" y="5390721"/>
            <a:ext cx="6797675" cy="630567"/>
            <a:chOff x="1866402" y="4430220"/>
            <a:chExt cx="6009156" cy="630144"/>
          </a:xfrm>
        </p:grpSpPr>
        <p:sp>
          <p:nvSpPr>
            <p:cNvPr id="28" name="直接连接符​​ 14"/>
            <p:cNvSpPr>
              <a:spLocks noChangeShapeType="1"/>
            </p:cNvSpPr>
            <p:nvPr/>
          </p:nvSpPr>
          <p:spPr bwMode="auto">
            <a:xfrm>
              <a:off x="1879164" y="5049928"/>
              <a:ext cx="5919130" cy="1"/>
            </a:xfrm>
            <a:prstGeom prst="line">
              <a:avLst/>
            </a:prstGeom>
            <a:noFill/>
            <a:ln w="9525">
              <a:solidFill>
                <a:srgbClr val="8B22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矩形​​ 28"/>
            <p:cNvSpPr>
              <a:spLocks noChangeArrowheads="1"/>
            </p:cNvSpPr>
            <p:nvPr/>
          </p:nvSpPr>
          <p:spPr bwMode="auto">
            <a:xfrm>
              <a:off x="1866402" y="4430220"/>
              <a:ext cx="6009156" cy="630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dirty="0" smtClean="0">
                  <a:solidFill>
                    <a:srgbClr val="0070C0"/>
                  </a:solidFill>
                  <a:latin typeface="Gill Sans MT" pitchFamily="34" charset="0"/>
                  <a:ea typeface="华文细黑" panose="02010600040101010101" pitchFamily="2" charset="-122"/>
                </a:rPr>
                <a:t>5.</a:t>
              </a:r>
              <a:endParaRPr lang="en-US" altLang="zh-CN" sz="2800" dirty="0">
                <a:solidFill>
                  <a:srgbClr val="0070C0"/>
                </a:solidFill>
                <a:latin typeface="Gill Sans MT" pitchFamily="34" charset="0"/>
                <a:ea typeface="华文细黑" panose="020106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01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框架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4"/>
          <p:cNvGrpSpPr>
            <a:grpSpLocks/>
          </p:cNvGrpSpPr>
          <p:nvPr userDrawn="1"/>
        </p:nvGrpSpPr>
        <p:grpSpPr bwMode="auto">
          <a:xfrm>
            <a:off x="322263" y="1339850"/>
            <a:ext cx="882650" cy="5013325"/>
            <a:chOff x="1109609" y="1212359"/>
            <a:chExt cx="883578" cy="5013780"/>
          </a:xfrm>
        </p:grpSpPr>
        <p:sp>
          <p:nvSpPr>
            <p:cNvPr id="8" name="弧形 7"/>
            <p:cNvSpPr/>
            <p:nvPr/>
          </p:nvSpPr>
          <p:spPr>
            <a:xfrm>
              <a:off x="1109609" y="1212359"/>
              <a:ext cx="883578" cy="884318"/>
            </a:xfrm>
            <a:prstGeom prst="arc">
              <a:avLst/>
            </a:prstGeom>
            <a:ln w="19050">
              <a:solidFill>
                <a:schemeClr val="accent6">
                  <a:lumMod val="50000"/>
                </a:schemeClr>
              </a:solidFill>
              <a:prstDash val="dash"/>
              <a:headEnd type="oval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9" name="直接箭头连接符 8"/>
            <p:cNvCxnSpPr/>
            <p:nvPr/>
          </p:nvCxnSpPr>
          <p:spPr>
            <a:xfrm>
              <a:off x="1993187" y="1664838"/>
              <a:ext cx="0" cy="4561301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prstDash val="dash"/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57202" y="120316"/>
            <a:ext cx="7411453" cy="938463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algn="l">
              <a:defRPr lang="zh-CN" altLang="en-US" sz="3200" b="1" kern="1200" dirty="0">
                <a:solidFill>
                  <a:srgbClr val="8B2200"/>
                </a:solidFill>
                <a:latin typeface="Gill Sans MT" pitchFamily="34" charset="0"/>
                <a:ea typeface="华文细黑" pitchFamily="2" charset="-122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Title</a:t>
            </a:r>
            <a:endParaRPr lang="zh-CN" altLang="en-US" dirty="0"/>
          </a:p>
        </p:txBody>
      </p:sp>
      <p:sp>
        <p:nvSpPr>
          <p:cNvPr id="38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1835696" y="1988840"/>
            <a:ext cx="6309528" cy="557408"/>
          </a:xfrm>
          <a:prstGeom prst="rect">
            <a:avLst/>
          </a:prstGeom>
        </p:spPr>
        <p:txBody>
          <a:bodyPr/>
          <a:lstStyle>
            <a:lvl1pPr marL="0" indent="0">
              <a:buSzPct val="80000"/>
              <a:buFont typeface="Wingdings" pitchFamily="2" charset="2"/>
              <a:buNone/>
              <a:defRPr sz="2800">
                <a:solidFill>
                  <a:srgbClr val="002060"/>
                </a:solidFill>
                <a:latin typeface="Gill Sans MT" pitchFamily="34" charset="0"/>
                <a:ea typeface="华文细黑" pitchFamily="2" charset="-122"/>
                <a:cs typeface="Times New Roman" pitchFamily="18" charset="0"/>
              </a:defRPr>
            </a:lvl1pPr>
            <a:lvl2pPr marL="742950" indent="-285750">
              <a:buSzPct val="80000"/>
              <a:buFont typeface="Wingdings" pitchFamily="2" charset="2"/>
              <a:buChar char="u"/>
              <a:defRPr>
                <a:solidFill>
                  <a:srgbClr val="002060"/>
                </a:solidFill>
                <a:latin typeface="黑体" pitchFamily="49" charset="-122"/>
                <a:ea typeface="黑体" pitchFamily="49" charset="-122"/>
              </a:defRPr>
            </a:lvl2pPr>
            <a:lvl3pPr marL="1143000" indent="-228600">
              <a:buSzPct val="80000"/>
              <a:buFont typeface="Wingdings" pitchFamily="2" charset="2"/>
              <a:buChar char="ü"/>
              <a:defRPr>
                <a:solidFill>
                  <a:srgbClr val="0070C0"/>
                </a:solidFill>
                <a:latin typeface="黑体" pitchFamily="49" charset="-122"/>
                <a:ea typeface="黑体" pitchFamily="49" charset="-122"/>
              </a:defRPr>
            </a:lvl3pPr>
          </a:lstStyle>
          <a:p>
            <a:pPr lvl="0"/>
            <a:r>
              <a:rPr lang="en-US" altLang="zh-CN" dirty="0" smtClean="0"/>
              <a:t>Title1</a:t>
            </a:r>
            <a:endParaRPr lang="zh-CN" altLang="en-US" dirty="0"/>
          </a:p>
        </p:txBody>
      </p:sp>
      <p:sp>
        <p:nvSpPr>
          <p:cNvPr id="39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1835696" y="3436079"/>
            <a:ext cx="6309528" cy="557408"/>
          </a:xfrm>
          <a:prstGeom prst="rect">
            <a:avLst/>
          </a:prstGeom>
        </p:spPr>
        <p:txBody>
          <a:bodyPr/>
          <a:lstStyle>
            <a:lvl1pPr marL="0" indent="0">
              <a:buSzPct val="80000"/>
              <a:buFont typeface="Wingdings" pitchFamily="2" charset="2"/>
              <a:buNone/>
              <a:defRPr sz="2800">
                <a:solidFill>
                  <a:srgbClr val="002060"/>
                </a:solidFill>
                <a:latin typeface="Gill Sans MT" pitchFamily="34" charset="0"/>
                <a:ea typeface="华文细黑" pitchFamily="2" charset="-122"/>
                <a:cs typeface="Times New Roman" pitchFamily="18" charset="0"/>
              </a:defRPr>
            </a:lvl1pPr>
            <a:lvl2pPr marL="742950" indent="-285750">
              <a:buSzPct val="80000"/>
              <a:buFont typeface="Wingdings" pitchFamily="2" charset="2"/>
              <a:buChar char="u"/>
              <a:defRPr>
                <a:solidFill>
                  <a:srgbClr val="002060"/>
                </a:solidFill>
                <a:latin typeface="黑体" pitchFamily="49" charset="-122"/>
                <a:ea typeface="黑体" pitchFamily="49" charset="-122"/>
              </a:defRPr>
            </a:lvl2pPr>
            <a:lvl3pPr marL="1143000" indent="-228600">
              <a:buSzPct val="80000"/>
              <a:buFont typeface="Wingdings" pitchFamily="2" charset="2"/>
              <a:buChar char="ü"/>
              <a:defRPr>
                <a:solidFill>
                  <a:srgbClr val="0070C0"/>
                </a:solidFill>
                <a:latin typeface="黑体" pitchFamily="49" charset="-122"/>
                <a:ea typeface="黑体" pitchFamily="49" charset="-122"/>
              </a:defRPr>
            </a:lvl3pPr>
          </a:lstStyle>
          <a:p>
            <a:pPr lvl="0"/>
            <a:r>
              <a:rPr lang="en-US" altLang="zh-CN" dirty="0" smtClean="0"/>
              <a:t>Title2</a:t>
            </a:r>
            <a:endParaRPr lang="zh-CN" altLang="en-US" dirty="0"/>
          </a:p>
        </p:txBody>
      </p:sp>
      <p:sp>
        <p:nvSpPr>
          <p:cNvPr id="40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1835696" y="4867273"/>
            <a:ext cx="6309528" cy="557408"/>
          </a:xfrm>
          <a:prstGeom prst="rect">
            <a:avLst/>
          </a:prstGeom>
        </p:spPr>
        <p:txBody>
          <a:bodyPr/>
          <a:lstStyle>
            <a:lvl1pPr marL="0" indent="0">
              <a:buSzPct val="80000"/>
              <a:buFont typeface="Wingdings" pitchFamily="2" charset="2"/>
              <a:buNone/>
              <a:defRPr sz="2800">
                <a:solidFill>
                  <a:srgbClr val="002060"/>
                </a:solidFill>
                <a:latin typeface="Gill Sans MT" pitchFamily="34" charset="0"/>
                <a:ea typeface="华文细黑" pitchFamily="2" charset="-122"/>
                <a:cs typeface="Times New Roman" pitchFamily="18" charset="0"/>
              </a:defRPr>
            </a:lvl1pPr>
            <a:lvl2pPr marL="742950" indent="-285750">
              <a:buSzPct val="80000"/>
              <a:buFont typeface="Wingdings" pitchFamily="2" charset="2"/>
              <a:buChar char="u"/>
              <a:defRPr>
                <a:solidFill>
                  <a:srgbClr val="002060"/>
                </a:solidFill>
                <a:latin typeface="黑体" pitchFamily="49" charset="-122"/>
                <a:ea typeface="黑体" pitchFamily="49" charset="-122"/>
              </a:defRPr>
            </a:lvl2pPr>
            <a:lvl3pPr marL="1143000" indent="-228600">
              <a:buSzPct val="80000"/>
              <a:buFont typeface="Wingdings" pitchFamily="2" charset="2"/>
              <a:buChar char="ü"/>
              <a:defRPr>
                <a:solidFill>
                  <a:srgbClr val="0070C0"/>
                </a:solidFill>
                <a:latin typeface="黑体" pitchFamily="49" charset="-122"/>
                <a:ea typeface="黑体" pitchFamily="49" charset="-122"/>
              </a:defRPr>
            </a:lvl3pPr>
          </a:lstStyle>
          <a:p>
            <a:pPr lvl="0"/>
            <a:r>
              <a:rPr lang="en-US" altLang="zh-CN" dirty="0" smtClean="0"/>
              <a:t>Title3</a:t>
            </a:r>
            <a:endParaRPr lang="zh-CN" altLang="en-US" dirty="0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1449388" y="1916832"/>
            <a:ext cx="6797675" cy="630193"/>
            <a:chOff x="1449388" y="1916832"/>
            <a:chExt cx="6797675" cy="630193"/>
          </a:xfrm>
        </p:grpSpPr>
        <p:sp>
          <p:nvSpPr>
            <p:cNvPr id="42" name="直接连接符​​ 11"/>
            <p:cNvSpPr>
              <a:spLocks noChangeShapeType="1"/>
            </p:cNvSpPr>
            <p:nvPr/>
          </p:nvSpPr>
          <p:spPr bwMode="auto">
            <a:xfrm>
              <a:off x="1514743" y="2539999"/>
              <a:ext cx="6695836" cy="1"/>
            </a:xfrm>
            <a:prstGeom prst="line">
              <a:avLst/>
            </a:prstGeom>
            <a:noFill/>
            <a:ln w="9525">
              <a:solidFill>
                <a:srgbClr val="8B22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矩形​​ 25"/>
            <p:cNvSpPr>
              <a:spLocks noChangeArrowheads="1"/>
            </p:cNvSpPr>
            <p:nvPr/>
          </p:nvSpPr>
          <p:spPr bwMode="auto">
            <a:xfrm>
              <a:off x="1449388" y="1916832"/>
              <a:ext cx="6797675" cy="63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dirty="0" smtClean="0">
                  <a:solidFill>
                    <a:srgbClr val="0070C0"/>
                  </a:solidFill>
                  <a:latin typeface="Gill Sans MT" pitchFamily="34" charset="0"/>
                  <a:ea typeface="华文细黑" panose="02010600040101010101" pitchFamily="2" charset="-122"/>
                  <a:sym typeface="宋体" panose="02010600030101010101" pitchFamily="2" charset="-122"/>
                </a:rPr>
                <a:t>1,</a:t>
              </a:r>
              <a:endParaRPr lang="zh-CN" altLang="en-US" sz="2800" dirty="0">
                <a:solidFill>
                  <a:srgbClr val="0070C0"/>
                </a:solidFill>
                <a:latin typeface="Gill Sans MT" pitchFamily="34" charset="0"/>
                <a:ea typeface="华文细黑" panose="0201060004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44" name="组合 43"/>
          <p:cNvGrpSpPr/>
          <p:nvPr userDrawn="1"/>
        </p:nvGrpSpPr>
        <p:grpSpPr>
          <a:xfrm>
            <a:off x="1463675" y="3374561"/>
            <a:ext cx="6797675" cy="630503"/>
            <a:chOff x="1463675" y="3158537"/>
            <a:chExt cx="6797675" cy="630503"/>
          </a:xfrm>
        </p:grpSpPr>
        <p:sp>
          <p:nvSpPr>
            <p:cNvPr id="45" name="直接连接符​​ 12"/>
            <p:cNvSpPr>
              <a:spLocks noChangeShapeType="1"/>
            </p:cNvSpPr>
            <p:nvPr/>
          </p:nvSpPr>
          <p:spPr bwMode="auto">
            <a:xfrm>
              <a:off x="1463675" y="3767137"/>
              <a:ext cx="6695835" cy="1"/>
            </a:xfrm>
            <a:prstGeom prst="line">
              <a:avLst/>
            </a:prstGeom>
            <a:noFill/>
            <a:ln w="9525">
              <a:solidFill>
                <a:srgbClr val="8B22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矩形​​ 26"/>
            <p:cNvSpPr>
              <a:spLocks noChangeArrowheads="1"/>
            </p:cNvSpPr>
            <p:nvPr/>
          </p:nvSpPr>
          <p:spPr bwMode="auto">
            <a:xfrm>
              <a:off x="1463676" y="3158537"/>
              <a:ext cx="6797674" cy="630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dirty="0" smtClean="0">
                  <a:solidFill>
                    <a:srgbClr val="0070C0"/>
                  </a:solidFill>
                  <a:latin typeface="Gill Sans MT" pitchFamily="34" charset="0"/>
                  <a:ea typeface="华文细黑" panose="02010600040101010101" pitchFamily="2" charset="-122"/>
                  <a:sym typeface="宋体" panose="02010600030101010101" pitchFamily="2" charset="-122"/>
                </a:rPr>
                <a:t>2,</a:t>
              </a:r>
              <a:endParaRPr lang="zh-CN" altLang="en-US" sz="2800" dirty="0">
                <a:solidFill>
                  <a:srgbClr val="0070C0"/>
                </a:solidFill>
                <a:latin typeface="Gill Sans MT" pitchFamily="34" charset="0"/>
                <a:ea typeface="华文细黑" panose="0201060004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47" name="组合 46"/>
          <p:cNvGrpSpPr/>
          <p:nvPr userDrawn="1"/>
        </p:nvGrpSpPr>
        <p:grpSpPr>
          <a:xfrm>
            <a:off x="1449388" y="4814195"/>
            <a:ext cx="6797675" cy="631029"/>
            <a:chOff x="1449388" y="4310139"/>
            <a:chExt cx="6797675" cy="631029"/>
          </a:xfrm>
        </p:grpSpPr>
        <p:sp>
          <p:nvSpPr>
            <p:cNvPr id="48" name="直接连接符​​ 13"/>
            <p:cNvSpPr>
              <a:spLocks noChangeShapeType="1"/>
            </p:cNvSpPr>
            <p:nvPr/>
          </p:nvSpPr>
          <p:spPr bwMode="auto">
            <a:xfrm>
              <a:off x="1449388" y="4911724"/>
              <a:ext cx="6695836" cy="1"/>
            </a:xfrm>
            <a:prstGeom prst="line">
              <a:avLst/>
            </a:prstGeom>
            <a:noFill/>
            <a:ln w="9525">
              <a:solidFill>
                <a:srgbClr val="8B22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矩形​​ 27"/>
            <p:cNvSpPr>
              <a:spLocks noChangeArrowheads="1"/>
            </p:cNvSpPr>
            <p:nvPr/>
          </p:nvSpPr>
          <p:spPr bwMode="auto">
            <a:xfrm>
              <a:off x="1449388" y="4310139"/>
              <a:ext cx="6797675" cy="631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dirty="0" smtClean="0">
                  <a:solidFill>
                    <a:srgbClr val="0070C0"/>
                  </a:solidFill>
                  <a:latin typeface="Gill Sans MT" pitchFamily="34" charset="0"/>
                  <a:ea typeface="华文细黑" panose="02010600040101010101" pitchFamily="2" charset="-122"/>
                </a:rPr>
                <a:t>3,</a:t>
              </a:r>
              <a:endParaRPr lang="zh-CN" altLang="en-US" sz="2800" dirty="0">
                <a:solidFill>
                  <a:srgbClr val="0070C0"/>
                </a:solidFill>
                <a:latin typeface="Gill Sans MT" pitchFamily="34" charset="0"/>
                <a:ea typeface="华文细黑" panose="020106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4780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文字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57202" y="120316"/>
            <a:ext cx="7411453" cy="93846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lang="zh-CN" altLang="en-US" sz="3200" b="0" kern="1200" dirty="0">
                <a:solidFill>
                  <a:srgbClr val="8B2200"/>
                </a:solidFill>
                <a:latin typeface="Gill Sans MT" pitchFamily="34" charset="0"/>
                <a:ea typeface="华文细黑" pitchFamily="2" charset="-122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Title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1268760"/>
            <a:ext cx="8217568" cy="504056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Gill Sans MT" pitchFamily="34" charset="0"/>
                <a:ea typeface="华文细黑" pitchFamily="2" charset="-122"/>
                <a:cs typeface="Times New Roman" pitchFamily="18" charset="0"/>
              </a:defRPr>
            </a:lvl1pPr>
            <a:lvl2pPr marL="742950" indent="-28575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 sz="2600">
                <a:solidFill>
                  <a:schemeClr val="tx1"/>
                </a:solidFill>
                <a:latin typeface="Gill Sans MT" pitchFamily="34" charset="0"/>
                <a:ea typeface="华文细黑" pitchFamily="2" charset="-122"/>
                <a:cs typeface="Times New Roman" pitchFamily="18" charset="0"/>
              </a:defRPr>
            </a:lvl2pPr>
            <a:lvl3pPr marL="1143000" indent="-228600">
              <a:spcBef>
                <a:spcPts val="0"/>
              </a:spcBef>
              <a:spcAft>
                <a:spcPts val="1200"/>
              </a:spcAft>
              <a:buSzPct val="80000"/>
              <a:buFont typeface="Wingdings" pitchFamily="2" charset="2"/>
              <a:buChar char="ü"/>
              <a:defRPr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3pPr>
          </a:lstStyle>
          <a:p>
            <a:pPr lvl="0"/>
            <a:r>
              <a:rPr lang="en-US" altLang="zh-CN" dirty="0" smtClean="0"/>
              <a:t>Title1</a:t>
            </a:r>
            <a:endParaRPr lang="zh-CN" altLang="en-US" dirty="0"/>
          </a:p>
          <a:p>
            <a:pPr lvl="1"/>
            <a:r>
              <a:rPr lang="en-US" altLang="zh-CN" dirty="0" smtClean="0"/>
              <a:t>Title2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34791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406400" y="531813"/>
            <a:ext cx="8231188" cy="546100"/>
          </a:xfrm>
          <a:custGeom>
            <a:avLst/>
            <a:gdLst>
              <a:gd name="connsiteX0" fmla="*/ 8293100 w 8293100"/>
              <a:gd name="connsiteY0" fmla="*/ 0 h 495300"/>
              <a:gd name="connsiteX1" fmla="*/ 7708900 w 8293100"/>
              <a:gd name="connsiteY1" fmla="*/ 495300 h 495300"/>
              <a:gd name="connsiteX2" fmla="*/ 0 w 8293100"/>
              <a:gd name="connsiteY2" fmla="*/ 495300 h 495300"/>
              <a:gd name="connsiteX0" fmla="*/ 8178800 w 8178800"/>
              <a:gd name="connsiteY0" fmla="*/ 0 h 546100"/>
              <a:gd name="connsiteX1" fmla="*/ 7708900 w 8178800"/>
              <a:gd name="connsiteY1" fmla="*/ 546100 h 546100"/>
              <a:gd name="connsiteX2" fmla="*/ 0 w 8178800"/>
              <a:gd name="connsiteY2" fmla="*/ 54610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78800" h="546100">
                <a:moveTo>
                  <a:pt x="8178800" y="0"/>
                </a:moveTo>
                <a:lnTo>
                  <a:pt x="7708900" y="546100"/>
                </a:lnTo>
                <a:lnTo>
                  <a:pt x="0" y="546100"/>
                </a:lnTo>
              </a:path>
            </a:pathLst>
          </a:custGeom>
          <a:noFill/>
          <a:ln w="38100">
            <a:solidFill>
              <a:srgbClr val="8B2200"/>
            </a:solidFill>
            <a:headEnd type="none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027" name="Picture 11" descr="symbol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788" y="141288"/>
            <a:ext cx="1116012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179512" y="6486055"/>
            <a:ext cx="647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200" b="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IEEE </a:t>
            </a:r>
            <a:r>
              <a:rPr lang="en-US" sz="1200" b="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ICC’2019</a:t>
            </a:r>
            <a:r>
              <a:rPr lang="en-US" altLang="zh-CN" sz="1200" b="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——</a:t>
            </a:r>
            <a:r>
              <a:rPr lang="en-US" sz="1200" b="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Channel Estimation for Orthogonal Time Frequency Space (OTFS) Massive MIMO</a:t>
            </a:r>
            <a:endParaRPr lang="en-US" sz="12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 flipV="1">
            <a:off x="228600" y="6453336"/>
            <a:ext cx="8763000" cy="1588"/>
          </a:xfrm>
          <a:prstGeom prst="rect">
            <a:avLst/>
          </a:prstGeom>
          <a:solidFill>
            <a:srgbClr val="8B2200"/>
          </a:solidFill>
          <a:ln w="0">
            <a:solidFill>
              <a:srgbClr val="8B2200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9" name="灯片编号占位符 3"/>
          <p:cNvSpPr txBox="1">
            <a:spLocks/>
          </p:cNvSpPr>
          <p:nvPr userDrawn="1"/>
        </p:nvSpPr>
        <p:spPr>
          <a:xfrm>
            <a:off x="7097355" y="6454924"/>
            <a:ext cx="1935484" cy="3392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898989"/>
                </a:solidFill>
                <a:latin typeface="Gill Sans MT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r"/>
            <a:fld id="{B374A2A3-018E-4545-9C8B-9C54C85D9677}" type="slidenum">
              <a:rPr lang="zh-CN" altLang="en-US" b="0" u="none" smtClean="0">
                <a:latin typeface="Gill Sans MT" pitchFamily="34" charset="0"/>
              </a:rPr>
              <a:pPr algn="r"/>
              <a:t>‹#›</a:t>
            </a:fld>
            <a:r>
              <a:rPr lang="en-US" altLang="zh-CN" b="0" u="none" dirty="0" smtClean="0">
                <a:latin typeface="Gill Sans MT" pitchFamily="34" charset="0"/>
              </a:rPr>
              <a:t>/17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52" r:id="rId1"/>
    <p:sldLayoutId id="2147485640" r:id="rId2"/>
    <p:sldLayoutId id="2147485655" r:id="rId3"/>
    <p:sldLayoutId id="2147485654" r:id="rId4"/>
    <p:sldLayoutId id="2147485634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oleObject" Target="../embeddings/oleObject32.bin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0.emf"/><Relationship Id="rId4" Type="http://schemas.openxmlformats.org/officeDocument/2006/relationships/oleObject" Target="../embeddings/Microsoft_Visio_2003-2010___7.vsd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oa.ee.tsinghua.edu.cn/dailinglong/members/wenqianshen" TargetMode="External"/><Relationship Id="rId2" Type="http://schemas.openxmlformats.org/officeDocument/2006/relationships/hyperlink" Target="mailto:wshen@bit.edu.cn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Microsoft_Visio_2003-2010___1.vsd"/><Relationship Id="rId10" Type="http://schemas.openxmlformats.org/officeDocument/2006/relationships/image" Target="../media/image5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wmf"/><Relationship Id="rId10" Type="http://schemas.openxmlformats.org/officeDocument/2006/relationships/image" Target="../media/image8.e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Microsoft_Visio_2003-2010___2.vsd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wmf"/><Relationship Id="rId18" Type="http://schemas.openxmlformats.org/officeDocument/2006/relationships/oleObject" Target="../embeddings/oleObject14.bin"/><Relationship Id="rId26" Type="http://schemas.openxmlformats.org/officeDocument/2006/relationships/oleObject" Target="../embeddings/oleObject18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17.wmf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15.wmf"/><Relationship Id="rId25" Type="http://schemas.openxmlformats.org/officeDocument/2006/relationships/image" Target="../media/image19.wmf"/><Relationship Id="rId33" Type="http://schemas.openxmlformats.org/officeDocument/2006/relationships/image" Target="../media/image23.wmf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5.bin"/><Relationship Id="rId29" Type="http://schemas.openxmlformats.org/officeDocument/2006/relationships/image" Target="../media/image21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2.wmf"/><Relationship Id="rId24" Type="http://schemas.openxmlformats.org/officeDocument/2006/relationships/oleObject" Target="../embeddings/oleObject17.bin"/><Relationship Id="rId32" Type="http://schemas.openxmlformats.org/officeDocument/2006/relationships/oleObject" Target="../embeddings/oleObject21.bin"/><Relationship Id="rId5" Type="http://schemas.openxmlformats.org/officeDocument/2006/relationships/image" Target="../media/image9.wmf"/><Relationship Id="rId15" Type="http://schemas.openxmlformats.org/officeDocument/2006/relationships/image" Target="../media/image14.wmf"/><Relationship Id="rId23" Type="http://schemas.openxmlformats.org/officeDocument/2006/relationships/image" Target="../media/image18.wmf"/><Relationship Id="rId28" Type="http://schemas.openxmlformats.org/officeDocument/2006/relationships/oleObject" Target="../embeddings/oleObject19.bin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16.wmf"/><Relationship Id="rId31" Type="http://schemas.openxmlformats.org/officeDocument/2006/relationships/image" Target="../media/image22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16.bin"/><Relationship Id="rId27" Type="http://schemas.openxmlformats.org/officeDocument/2006/relationships/image" Target="../media/image20.wmf"/><Relationship Id="rId30" Type="http://schemas.openxmlformats.org/officeDocument/2006/relationships/oleObject" Target="../embeddings/oleObject20.bin"/><Relationship Id="rId8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emf"/><Relationship Id="rId5" Type="http://schemas.openxmlformats.org/officeDocument/2006/relationships/oleObject" Target="../embeddings/Microsoft_Visio_2003-2010___3.vsd"/><Relationship Id="rId4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oleObject" Target="../embeddings/oleObject27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6.wmf"/><Relationship Id="rId12" Type="http://schemas.openxmlformats.org/officeDocument/2006/relationships/image" Target="../media/image28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11" Type="http://schemas.openxmlformats.org/officeDocument/2006/relationships/oleObject" Target="../embeddings/Microsoft_Visio_2003-2010___4.vsd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7.wmf"/><Relationship Id="rId14" Type="http://schemas.openxmlformats.org/officeDocument/2006/relationships/image" Target="../media/image2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emf"/><Relationship Id="rId5" Type="http://schemas.openxmlformats.org/officeDocument/2006/relationships/oleObject" Target="../embeddings/Microsoft_Visio_2003-2010___5.vsd"/><Relationship Id="rId4" Type="http://schemas.openxmlformats.org/officeDocument/2006/relationships/oleObject" Target="../embeddings/oleObject2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emf"/><Relationship Id="rId5" Type="http://schemas.openxmlformats.org/officeDocument/2006/relationships/oleObject" Target="../embeddings/Microsoft_Visio_2003-2010___6.vsd"/><Relationship Id="rId4" Type="http://schemas.openxmlformats.org/officeDocument/2006/relationships/oleObject" Target="../embeddings/oleObject2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600" y="1616965"/>
            <a:ext cx="6624736" cy="1740027"/>
          </a:xfrm>
        </p:spPr>
        <p:txBody>
          <a:bodyPr/>
          <a:lstStyle/>
          <a:p>
            <a:r>
              <a:rPr lang="en-US" altLang="zh-CN" b="1" dirty="0">
                <a:ea typeface="微软雅黑" panose="020B0503020204020204" pitchFamily="34" charset="-122"/>
              </a:rPr>
              <a:t>Channel Estimation for Orthogonal Time Frequency Space (OTFS) Massive MIMO</a:t>
            </a:r>
            <a:endParaRPr lang="zh-CN" altLang="en-US" b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1187624" y="4437112"/>
            <a:ext cx="6624736" cy="1872208"/>
          </a:xfrm>
        </p:spPr>
        <p:txBody>
          <a:bodyPr/>
          <a:lstStyle/>
          <a:p>
            <a:r>
              <a:rPr lang="en-US" altLang="zh-CN" sz="1800" b="1" baseline="30000" dirty="0"/>
              <a:t>1</a:t>
            </a:r>
            <a:r>
              <a:rPr lang="en-US" altLang="zh-CN" sz="1800" b="1" dirty="0" smtClean="0"/>
              <a:t>Wenqian </a:t>
            </a:r>
            <a:r>
              <a:rPr lang="en-US" altLang="zh-CN" sz="1800" b="1" dirty="0" err="1" smtClean="0"/>
              <a:t>Shen</a:t>
            </a:r>
            <a:r>
              <a:rPr lang="en-US" altLang="zh-CN" sz="1800" b="1" dirty="0" smtClean="0"/>
              <a:t>, </a:t>
            </a:r>
            <a:r>
              <a:rPr lang="en-US" altLang="zh-CN" sz="1800" b="1" baseline="30000" dirty="0"/>
              <a:t>2</a:t>
            </a:r>
            <a:r>
              <a:rPr lang="en-US" altLang="zh-CN" sz="1800" b="1" dirty="0" smtClean="0"/>
              <a:t>Linglong Dai, </a:t>
            </a:r>
            <a:r>
              <a:rPr lang="en-US" altLang="zh-CN" sz="1800" b="1" baseline="30000" dirty="0"/>
              <a:t>3</a:t>
            </a:r>
            <a:r>
              <a:rPr lang="en-US" altLang="zh-CN" sz="1800" b="1" dirty="0" smtClean="0"/>
              <a:t>Shuangfeng Han, </a:t>
            </a:r>
            <a:r>
              <a:rPr lang="en-US" altLang="zh-CN" sz="1800" b="1" baseline="30000" dirty="0"/>
              <a:t>3</a:t>
            </a:r>
            <a:r>
              <a:rPr lang="en-US" altLang="zh-CN" sz="1800" b="1" dirty="0" smtClean="0"/>
              <a:t>Chih-Lin I, </a:t>
            </a:r>
          </a:p>
          <a:p>
            <a:pPr>
              <a:spcAft>
                <a:spcPts val="600"/>
              </a:spcAft>
            </a:pPr>
            <a:r>
              <a:rPr lang="en-US" altLang="zh-CN" sz="1800" b="1" dirty="0" smtClean="0"/>
              <a:t>and </a:t>
            </a:r>
            <a:r>
              <a:rPr lang="en-US" altLang="zh-CN" sz="1800" b="1" baseline="30000" dirty="0"/>
              <a:t>4</a:t>
            </a:r>
            <a:r>
              <a:rPr lang="en-US" altLang="zh-CN" sz="1800" b="1" dirty="0" smtClean="0"/>
              <a:t>Robert </a:t>
            </a:r>
            <a:r>
              <a:rPr lang="en-US" altLang="zh-CN" sz="1800" b="1" dirty="0"/>
              <a:t>W. Heath, Jr</a:t>
            </a:r>
            <a:r>
              <a:rPr lang="en-US" altLang="zh-CN" sz="1800" b="1" dirty="0" smtClean="0"/>
              <a:t>.</a:t>
            </a:r>
            <a:r>
              <a:rPr lang="en-US" altLang="zh-CN" sz="1800" b="1" baseline="30000" dirty="0"/>
              <a:t> </a:t>
            </a:r>
            <a:endParaRPr lang="en-US" altLang="zh-CN" sz="1800" b="1" dirty="0" smtClean="0"/>
          </a:p>
          <a:p>
            <a:r>
              <a:rPr lang="en-US" altLang="zh-CN" sz="1600" baseline="30000" dirty="0" smtClean="0"/>
              <a:t>1</a:t>
            </a:r>
            <a:r>
              <a:rPr lang="en-US" altLang="zh-CN" sz="1600" dirty="0" smtClean="0"/>
              <a:t>School </a:t>
            </a:r>
            <a:r>
              <a:rPr lang="en-US" altLang="zh-CN" sz="1600" dirty="0"/>
              <a:t>of Information and Electronics, Beijing Institute of </a:t>
            </a:r>
            <a:r>
              <a:rPr lang="en-US" altLang="zh-CN" sz="1600" dirty="0" smtClean="0"/>
              <a:t>Technology</a:t>
            </a:r>
          </a:p>
          <a:p>
            <a:r>
              <a:rPr lang="en-US" altLang="zh-CN" sz="1600" baseline="30000" dirty="0" smtClean="0"/>
              <a:t>2</a:t>
            </a:r>
            <a:r>
              <a:rPr lang="en-US" altLang="zh-CN" sz="1600" dirty="0" smtClean="0"/>
              <a:t>Department </a:t>
            </a:r>
            <a:r>
              <a:rPr lang="en-US" altLang="zh-CN" sz="1600" dirty="0"/>
              <a:t>of Electronic Engineering, Tsinghua </a:t>
            </a:r>
            <a:r>
              <a:rPr lang="en-US" altLang="zh-CN" sz="1600" dirty="0" smtClean="0"/>
              <a:t>University</a:t>
            </a:r>
          </a:p>
          <a:p>
            <a:r>
              <a:rPr lang="en-US" altLang="zh-CN" sz="1600" baseline="30000" dirty="0"/>
              <a:t>3</a:t>
            </a:r>
            <a:r>
              <a:rPr lang="en-US" altLang="zh-CN" sz="1600" dirty="0" smtClean="0"/>
              <a:t>Green </a:t>
            </a:r>
            <a:r>
              <a:rPr lang="en-US" altLang="zh-CN" sz="1600" dirty="0"/>
              <a:t>Communication Research Center, </a:t>
            </a:r>
            <a:r>
              <a:rPr lang="en-US" altLang="zh-CN" sz="1600" dirty="0" smtClean="0"/>
              <a:t>China Mobile </a:t>
            </a:r>
            <a:r>
              <a:rPr lang="en-US" altLang="zh-CN" sz="1600" dirty="0"/>
              <a:t>Research </a:t>
            </a:r>
            <a:r>
              <a:rPr lang="en-US" altLang="zh-CN" sz="1600" dirty="0" smtClean="0"/>
              <a:t>Institute</a:t>
            </a:r>
          </a:p>
          <a:p>
            <a:r>
              <a:rPr lang="en-US" altLang="zh-CN" sz="1600" baseline="30000" dirty="0" smtClean="0"/>
              <a:t>4</a:t>
            </a:r>
            <a:r>
              <a:rPr lang="en-US" altLang="zh-CN" sz="1600" dirty="0" smtClean="0"/>
              <a:t>Department </a:t>
            </a:r>
            <a:r>
              <a:rPr lang="en-US" altLang="zh-CN" sz="1600" dirty="0"/>
              <a:t>of Electrical and Computer Engineering, The University of Texas </a:t>
            </a:r>
            <a:endParaRPr lang="en-US" altLang="zh-CN" sz="1600" dirty="0" smtClean="0"/>
          </a:p>
          <a:p>
            <a:r>
              <a:rPr lang="en-US" altLang="zh-CN" sz="1600" dirty="0"/>
              <a:t> </a:t>
            </a:r>
            <a:r>
              <a:rPr lang="en-US" altLang="zh-CN" sz="1600" dirty="0" smtClean="0"/>
              <a:t>at Austin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765273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78"/>
    </mc:Choice>
    <mc:Fallback>
      <p:transition spd="slow" advTm="277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120316"/>
            <a:ext cx="7571182" cy="938463"/>
          </a:xfrm>
        </p:spPr>
        <p:txBody>
          <a:bodyPr/>
          <a:lstStyle/>
          <a:p>
            <a:r>
              <a:rPr lang="en-US" altLang="zh-CN" dirty="0"/>
              <a:t>Formulation of </a:t>
            </a:r>
            <a:r>
              <a:rPr lang="en-US" altLang="zh-CN" dirty="0" smtClean="0"/>
              <a:t>OTFS Channel </a:t>
            </a:r>
            <a:r>
              <a:rPr lang="en-US" altLang="zh-CN" dirty="0"/>
              <a:t>Estimation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Based on the OTFS input-output relation, the received pilots can be expressed as 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Rewrite it into the vector-matrix form as</a:t>
            </a:r>
            <a:endParaRPr lang="en-US" altLang="zh-CN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872989"/>
              </p:ext>
            </p:extLst>
          </p:nvPr>
        </p:nvGraphicFramePr>
        <p:xfrm>
          <a:off x="1574692" y="2492499"/>
          <a:ext cx="5373572" cy="1296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2" name="Equation" r:id="rId4" imgW="2844720" imgH="685800" progId="Equation.DSMT4">
                  <p:embed/>
                </p:oleObj>
              </mc:Choice>
              <mc:Fallback>
                <p:oleObj name="Equation" r:id="rId4" imgW="284472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74692" y="2492499"/>
                        <a:ext cx="5373572" cy="12965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线形标注 1 6"/>
          <p:cNvSpPr/>
          <p:nvPr/>
        </p:nvSpPr>
        <p:spPr>
          <a:xfrm>
            <a:off x="6228184" y="1917586"/>
            <a:ext cx="2304256" cy="719326"/>
          </a:xfrm>
          <a:prstGeom prst="borderCallout1">
            <a:avLst>
              <a:gd name="adj1" fmla="val 114501"/>
              <a:gd name="adj2" fmla="val 9908"/>
              <a:gd name="adj3" fmla="val 153278"/>
              <a:gd name="adj4" fmla="val -19929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0000FF"/>
                </a:solidFill>
                <a:latin typeface="Gill Sans MT" pitchFamily="34" charset="0"/>
              </a:rPr>
              <a:t>DFT of the transmit pilots</a:t>
            </a:r>
            <a:endParaRPr lang="zh-CN" altLang="en-US" sz="2400" dirty="0">
              <a:solidFill>
                <a:srgbClr val="0000FF"/>
              </a:solidFill>
              <a:latin typeface="Gill Sans MT" pitchFamily="34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241312"/>
              </p:ext>
            </p:extLst>
          </p:nvPr>
        </p:nvGraphicFramePr>
        <p:xfrm>
          <a:off x="3925379" y="4653136"/>
          <a:ext cx="13652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" name="Equation" r:id="rId6" imgW="711000" imgH="203040" progId="Equation.DSMT4">
                  <p:embed/>
                </p:oleObj>
              </mc:Choice>
              <mc:Fallback>
                <p:oleObj name="Equation" r:id="rId6" imgW="711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25379" y="4653136"/>
                        <a:ext cx="1365250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115"/>
          <p:cNvSpPr/>
          <p:nvPr/>
        </p:nvSpPr>
        <p:spPr>
          <a:xfrm>
            <a:off x="1115616" y="5391106"/>
            <a:ext cx="7200800" cy="578882"/>
          </a:xfrm>
          <a:prstGeom prst="roundRect">
            <a:avLst/>
          </a:prstGeom>
          <a:solidFill>
            <a:srgbClr val="C0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en-US" sz="2800" dirty="0" smtClean="0">
                <a:solidFill>
                  <a:srgbClr val="FFFF00"/>
                </a:solidFill>
                <a:latin typeface="Gill Sans MT" panose="020B0502020104020203" pitchFamily="34" charset="0"/>
                <a:ea typeface="MS PGothic" panose="020B0600070205080204" pitchFamily="34" charset="-128"/>
                <a:sym typeface="Gill Sans MT" panose="020B0502020104020203" pitchFamily="34" charset="0"/>
              </a:rPr>
              <a:t>This is a sparse signal recovery problem. </a:t>
            </a:r>
            <a:endParaRPr lang="en-US" altLang="en-US" sz="2800" dirty="0">
              <a:solidFill>
                <a:srgbClr val="FFFF00"/>
              </a:solidFill>
              <a:latin typeface="Gill Sans MT" panose="020B0502020104020203" pitchFamily="34" charset="0"/>
              <a:ea typeface="MS PGothic" panose="020B0600070205080204" pitchFamily="34" charset="-128"/>
              <a:sym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10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9"/>
    </mc:Choice>
    <mc:Fallback>
      <p:transition spd="slow" advTm="84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56" y="1268760"/>
            <a:ext cx="3899544" cy="5113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120316"/>
            <a:ext cx="7571182" cy="938463"/>
          </a:xfrm>
        </p:spPr>
        <p:txBody>
          <a:bodyPr/>
          <a:lstStyle/>
          <a:p>
            <a:r>
              <a:rPr lang="en-US" altLang="zh-CN" dirty="0"/>
              <a:t>3D-SOMP Algorithm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648199" y="1676400"/>
            <a:ext cx="41910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>
              <a:spcBef>
                <a:spcPts val="600"/>
              </a:spcBef>
              <a:buClr>
                <a:srgbClr val="506E94">
                  <a:lumMod val="75000"/>
                </a:srgbClr>
              </a:buClr>
            </a:pPr>
            <a:r>
              <a:rPr lang="en-US" altLang="zh-CN" sz="2000" dirty="0">
                <a:solidFill>
                  <a:srgbClr val="000000"/>
                </a:solidFill>
              </a:rPr>
              <a:t>R</a:t>
            </a:r>
            <a:r>
              <a:rPr lang="en-US" altLang="zh-CN" sz="2000" dirty="0" smtClean="0">
                <a:solidFill>
                  <a:srgbClr val="000000"/>
                </a:solidFill>
              </a:rPr>
              <a:t>eshape </a:t>
            </a:r>
            <a:r>
              <a:rPr lang="en-US" altLang="zh-CN" sz="2000" dirty="0">
                <a:solidFill>
                  <a:srgbClr val="000000"/>
                </a:solidFill>
              </a:rPr>
              <a:t>the correlations </a:t>
            </a:r>
            <a:r>
              <a:rPr lang="en-US" altLang="zh-CN" sz="2000" dirty="0" smtClean="0">
                <a:solidFill>
                  <a:srgbClr val="000000"/>
                </a:solidFill>
              </a:rPr>
              <a:t>as the </a:t>
            </a:r>
            <a:r>
              <a:rPr lang="en-US" altLang="zh-CN" sz="2000" dirty="0">
                <a:solidFill>
                  <a:srgbClr val="000000"/>
                </a:solidFill>
              </a:rPr>
              <a:t>same size of the 3D channel matrix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672456" y="2708920"/>
            <a:ext cx="3124200" cy="22860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直接箭头连接符 6"/>
          <p:cNvCxnSpPr/>
          <p:nvPr/>
        </p:nvCxnSpPr>
        <p:spPr bwMode="auto">
          <a:xfrm flipV="1">
            <a:off x="3796656" y="1999566"/>
            <a:ext cx="1273865" cy="8236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4648199" y="2752751"/>
                <a:ext cx="432110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00050">
                  <a:spcBef>
                    <a:spcPts val="600"/>
                  </a:spcBef>
                  <a:buClr>
                    <a:srgbClr val="506E94">
                      <a:lumMod val="75000"/>
                    </a:srgbClr>
                  </a:buClr>
                </a:pPr>
                <a:r>
                  <a:rPr lang="en-US" altLang="zh-CN" sz="2000" dirty="0" smtClean="0">
                    <a:solidFill>
                      <a:srgbClr val="000000"/>
                    </a:solidFill>
                  </a:rPr>
                  <a:t>The delay index of the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000" dirty="0" smtClean="0">
                    <a:solidFill>
                      <a:srgbClr val="000000"/>
                    </a:solidFill>
                  </a:rPr>
                  <a:t>-</a:t>
                </a:r>
                <a:r>
                  <a:rPr lang="en-US" altLang="zh-CN" sz="2000" dirty="0" err="1" smtClean="0">
                    <a:solidFill>
                      <a:srgbClr val="000000"/>
                    </a:solidFill>
                  </a:rPr>
                  <a:t>th</a:t>
                </a:r>
                <a:r>
                  <a:rPr lang="en-US" altLang="zh-CN" sz="2000" dirty="0" smtClean="0">
                    <a:solidFill>
                      <a:srgbClr val="000000"/>
                    </a:solidFill>
                  </a:rPr>
                  <a:t> dominant path</a:t>
                </a:r>
                <a:endParaRPr lang="en-US" altLang="zh-CN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199" y="2752751"/>
                <a:ext cx="4321108" cy="707886"/>
              </a:xfrm>
              <a:prstGeom prst="rect">
                <a:avLst/>
              </a:prstGeom>
              <a:blipFill rotWithShape="0">
                <a:blip r:embed="rId4"/>
                <a:stretch>
                  <a:fillRect t="-5172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 bwMode="auto">
          <a:xfrm>
            <a:off x="672456" y="3086458"/>
            <a:ext cx="3124200" cy="22860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直接箭头连接符 9"/>
          <p:cNvCxnSpPr/>
          <p:nvPr/>
        </p:nvCxnSpPr>
        <p:spPr bwMode="auto">
          <a:xfrm flipV="1">
            <a:off x="3796656" y="3008532"/>
            <a:ext cx="1156344" cy="1922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4667613" y="3791769"/>
                <a:ext cx="430523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00050">
                  <a:spcBef>
                    <a:spcPts val="600"/>
                  </a:spcBef>
                  <a:buClr>
                    <a:srgbClr val="506E94">
                      <a:lumMod val="75000"/>
                    </a:srgbClr>
                  </a:buClr>
                </a:pPr>
                <a:r>
                  <a:rPr lang="en-US" altLang="zh-CN" sz="2000" dirty="0" smtClean="0">
                    <a:solidFill>
                      <a:srgbClr val="000000"/>
                    </a:solidFill>
                  </a:rPr>
                  <a:t>The Doppler support of the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000" dirty="0" smtClean="0">
                    <a:solidFill>
                      <a:srgbClr val="000000"/>
                    </a:solidFill>
                  </a:rPr>
                  <a:t>-</a:t>
                </a:r>
                <a:r>
                  <a:rPr lang="en-US" altLang="zh-CN" sz="2000" dirty="0" err="1" smtClean="0">
                    <a:solidFill>
                      <a:srgbClr val="000000"/>
                    </a:solidFill>
                  </a:rPr>
                  <a:t>th</a:t>
                </a:r>
                <a:r>
                  <a:rPr lang="en-US" altLang="zh-CN" sz="2000" dirty="0" smtClean="0">
                    <a:solidFill>
                      <a:srgbClr val="000000"/>
                    </a:solidFill>
                  </a:rPr>
                  <a:t> dominant path</a:t>
                </a:r>
                <a:endParaRPr lang="en-US" altLang="zh-CN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613" y="3791769"/>
                <a:ext cx="4305238" cy="707886"/>
              </a:xfrm>
              <a:prstGeom prst="rect">
                <a:avLst/>
              </a:prstGeom>
              <a:blipFill rotWithShape="0">
                <a:blip r:embed="rId5"/>
                <a:stretch>
                  <a:fillRect t="-4310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 bwMode="auto">
          <a:xfrm>
            <a:off x="672456" y="3970582"/>
            <a:ext cx="3611512" cy="288707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直接箭头连接符 12"/>
          <p:cNvCxnSpPr/>
          <p:nvPr/>
        </p:nvCxnSpPr>
        <p:spPr bwMode="auto">
          <a:xfrm>
            <a:off x="4283968" y="4084884"/>
            <a:ext cx="78655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4664069" y="4963235"/>
                <a:ext cx="4305238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00050">
                  <a:spcBef>
                    <a:spcPts val="600"/>
                  </a:spcBef>
                  <a:buClr>
                    <a:srgbClr val="506E94">
                      <a:lumMod val="75000"/>
                    </a:srgbClr>
                  </a:buClr>
                </a:pPr>
                <a:r>
                  <a:rPr lang="en-US" altLang="zh-CN" sz="2000" dirty="0" smtClean="0">
                    <a:solidFill>
                      <a:srgbClr val="000000"/>
                    </a:solidFill>
                  </a:rPr>
                  <a:t>Transform the burst-sparsity to the block-sparsity and obtain the angle support </a:t>
                </a:r>
                <a:r>
                  <a:rPr lang="en-US" altLang="zh-CN" sz="2000" dirty="0">
                    <a:solidFill>
                      <a:srgbClr val="000000"/>
                    </a:solidFill>
                  </a:rPr>
                  <a:t>of the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</a:rPr>
                  <a:t>-</a:t>
                </a:r>
                <a:r>
                  <a:rPr lang="en-US" altLang="zh-CN" sz="2000" dirty="0" err="1">
                    <a:solidFill>
                      <a:srgbClr val="000000"/>
                    </a:solidFill>
                  </a:rPr>
                  <a:t>th</a:t>
                </a:r>
                <a:r>
                  <a:rPr lang="en-US" altLang="zh-CN" sz="2000" dirty="0">
                    <a:solidFill>
                      <a:srgbClr val="000000"/>
                    </a:solidFill>
                  </a:rPr>
                  <a:t> dominant </a:t>
                </a:r>
                <a:r>
                  <a:rPr lang="en-US" altLang="zh-CN" sz="2000" dirty="0" smtClean="0">
                    <a:solidFill>
                      <a:srgbClr val="000000"/>
                    </a:solidFill>
                  </a:rPr>
                  <a:t>path</a:t>
                </a:r>
                <a:endParaRPr lang="en-US" altLang="zh-CN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069" y="4963235"/>
                <a:ext cx="4305238" cy="1015663"/>
              </a:xfrm>
              <a:prstGeom prst="rect">
                <a:avLst/>
              </a:prstGeom>
              <a:blipFill rotWithShape="0">
                <a:blip r:embed="rId6"/>
                <a:stretch>
                  <a:fillRect t="-2994" r="-425" b="-9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/>
        </p:nvSpPr>
        <p:spPr bwMode="auto">
          <a:xfrm>
            <a:off x="672456" y="4509120"/>
            <a:ext cx="3124200" cy="73931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直接箭头连接符 15"/>
          <p:cNvCxnSpPr>
            <a:stCxn id="15" idx="3"/>
          </p:cNvCxnSpPr>
          <p:nvPr/>
        </p:nvCxnSpPr>
        <p:spPr bwMode="auto">
          <a:xfrm>
            <a:off x="3796656" y="4878776"/>
            <a:ext cx="1156344" cy="5222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47479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5"/>
    </mc:Choice>
    <mc:Fallback>
      <p:transition spd="slow" advTm="235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120316"/>
            <a:ext cx="7571182" cy="938463"/>
          </a:xfrm>
        </p:spPr>
        <p:txBody>
          <a:bodyPr/>
          <a:lstStyle/>
          <a:p>
            <a:r>
              <a:rPr lang="en-US" altLang="zh-CN" dirty="0" smtClean="0"/>
              <a:t>Simulation Results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57200" y="1268760"/>
            <a:ext cx="8507287" cy="5040560"/>
          </a:xfrm>
        </p:spPr>
        <p:txBody>
          <a:bodyPr/>
          <a:lstStyle/>
          <a:p>
            <a:r>
              <a:rPr lang="en-US" altLang="zh-CN" dirty="0" smtClean="0"/>
              <a:t>For comparison, we also simulate the traditional impulse-based channel estimation method and traditional OMP-based channel estimation method.</a:t>
            </a:r>
          </a:p>
          <a:p>
            <a:r>
              <a:rPr lang="en-US" altLang="zh-CN" dirty="0"/>
              <a:t>System </a:t>
            </a:r>
            <a:r>
              <a:rPr lang="en-US" altLang="zh-CN" dirty="0" smtClean="0"/>
              <a:t>parameters </a:t>
            </a:r>
            <a:r>
              <a:rPr lang="en-US" altLang="zh-CN" dirty="0"/>
              <a:t>for </a:t>
            </a:r>
            <a:r>
              <a:rPr lang="en-US" altLang="zh-CN" dirty="0" smtClean="0"/>
              <a:t>simulations:</a:t>
            </a:r>
            <a:endParaRPr lang="en-US" altLang="zh-CN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33146"/>
            <a:ext cx="5767563" cy="318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98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817"/>
    </mc:Choice>
    <mc:Fallback>
      <p:transition spd="slow" advTm="2381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120316"/>
            <a:ext cx="7571182" cy="938463"/>
          </a:xfrm>
        </p:spPr>
        <p:txBody>
          <a:bodyPr/>
          <a:lstStyle/>
          <a:p>
            <a:r>
              <a:rPr lang="en-US" altLang="zh-CN" dirty="0"/>
              <a:t>Simulation Results</a:t>
            </a:r>
            <a:endParaRPr lang="zh-CN" altLang="en-US" dirty="0"/>
          </a:p>
        </p:txBody>
      </p:sp>
      <p:pic>
        <p:nvPicPr>
          <p:cNvPr id="13314" name="Picture 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337" y="1574712"/>
            <a:ext cx="5174951" cy="383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115"/>
          <p:cNvSpPr/>
          <p:nvPr/>
        </p:nvSpPr>
        <p:spPr>
          <a:xfrm>
            <a:off x="107504" y="5483180"/>
            <a:ext cx="8928992" cy="919401"/>
          </a:xfrm>
          <a:prstGeom prst="roundRect">
            <a:avLst/>
          </a:prstGeom>
          <a:solidFill>
            <a:srgbClr val="C0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en-US" sz="2400" dirty="0" smtClean="0">
                <a:solidFill>
                  <a:srgbClr val="FFFF00"/>
                </a:solidFill>
                <a:latin typeface="Gill Sans MT" panose="020B0502020104020203" pitchFamily="34" charset="0"/>
                <a:ea typeface="MS PGothic" panose="020B0600070205080204" pitchFamily="34" charset="-128"/>
                <a:sym typeface="Gill Sans MT" panose="020B0502020104020203" pitchFamily="34" charset="0"/>
              </a:rPr>
              <a:t>To achieve a constant NMSE, the </a:t>
            </a:r>
            <a:r>
              <a:rPr lang="en-US" altLang="en-US" sz="2400" dirty="0">
                <a:solidFill>
                  <a:srgbClr val="FFFF00"/>
                </a:solidFill>
                <a:latin typeface="Gill Sans MT" panose="020B0502020104020203" pitchFamily="34" charset="0"/>
                <a:ea typeface="MS PGothic" panose="020B0600070205080204" pitchFamily="34" charset="-128"/>
                <a:sym typeface="Gill Sans MT" panose="020B0502020104020203" pitchFamily="34" charset="0"/>
              </a:rPr>
              <a:t>required pilot overhead of the proposed </a:t>
            </a:r>
            <a:r>
              <a:rPr lang="en-US" altLang="en-US" sz="2400" dirty="0" smtClean="0">
                <a:solidFill>
                  <a:srgbClr val="FFFF00"/>
                </a:solidFill>
                <a:latin typeface="Gill Sans MT" panose="020B0502020104020203" pitchFamily="34" charset="0"/>
                <a:ea typeface="MS PGothic" panose="020B0600070205080204" pitchFamily="34" charset="-128"/>
                <a:sym typeface="Gill Sans MT" panose="020B0502020104020203" pitchFamily="34" charset="0"/>
              </a:rPr>
              <a:t>method is </a:t>
            </a:r>
            <a:r>
              <a:rPr lang="en-US" altLang="en-US" sz="2400" dirty="0">
                <a:solidFill>
                  <a:srgbClr val="FFFF00"/>
                </a:solidFill>
                <a:latin typeface="Gill Sans MT" panose="020B0502020104020203" pitchFamily="34" charset="0"/>
                <a:ea typeface="MS PGothic" panose="020B0600070205080204" pitchFamily="34" charset="-128"/>
                <a:sym typeface="Gill Sans MT" panose="020B0502020104020203" pitchFamily="34" charset="0"/>
              </a:rPr>
              <a:t>smaller than that of </a:t>
            </a:r>
            <a:r>
              <a:rPr lang="en-US" altLang="en-US" sz="2400" dirty="0" smtClean="0">
                <a:solidFill>
                  <a:srgbClr val="FFFF00"/>
                </a:solidFill>
                <a:latin typeface="Gill Sans MT" panose="020B0502020104020203" pitchFamily="34" charset="0"/>
                <a:ea typeface="MS PGothic" panose="020B0600070205080204" pitchFamily="34" charset="-128"/>
                <a:sym typeface="Gill Sans MT" panose="020B0502020104020203" pitchFamily="34" charset="0"/>
              </a:rPr>
              <a:t>its traditional counterparts.</a:t>
            </a:r>
            <a:endParaRPr lang="en-US" altLang="en-US" sz="2400" dirty="0">
              <a:solidFill>
                <a:srgbClr val="FFFF00"/>
              </a:solidFill>
              <a:latin typeface="Gill Sans MT" panose="020B0502020104020203" pitchFamily="34" charset="0"/>
              <a:ea typeface="MS PGothic" panose="020B0600070205080204" pitchFamily="34" charset="-128"/>
              <a:sym typeface="Gill Sans MT" panose="020B0502020104020203" pitchFamily="34" charset="0"/>
            </a:endParaRPr>
          </a:p>
        </p:txBody>
      </p:sp>
      <p:sp>
        <p:nvSpPr>
          <p:cNvPr id="10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57201" y="1268760"/>
            <a:ext cx="8217568" cy="5040560"/>
          </a:xfrm>
        </p:spPr>
        <p:txBody>
          <a:bodyPr/>
          <a:lstStyle/>
          <a:p>
            <a:r>
              <a:rPr lang="en-US" altLang="zh-CN" dirty="0" smtClean="0"/>
              <a:t>NMSE vs. Pilot overhead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83904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059"/>
    </mc:Choice>
    <mc:Fallback>
      <p:transition spd="slow" advTm="29059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120316"/>
            <a:ext cx="7571182" cy="938463"/>
          </a:xfrm>
        </p:spPr>
        <p:txBody>
          <a:bodyPr/>
          <a:lstStyle/>
          <a:p>
            <a:r>
              <a:rPr lang="en-US" altLang="zh-CN" dirty="0"/>
              <a:t>Simulation Results</a:t>
            </a:r>
            <a:endParaRPr lang="zh-CN" altLang="en-US" dirty="0"/>
          </a:p>
        </p:txBody>
      </p:sp>
      <p:pic>
        <p:nvPicPr>
          <p:cNvPr id="13315" name="Picture 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172" y="1628800"/>
            <a:ext cx="5474105" cy="414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57201" y="1268760"/>
            <a:ext cx="8217568" cy="5040560"/>
          </a:xfrm>
        </p:spPr>
        <p:txBody>
          <a:bodyPr/>
          <a:lstStyle/>
          <a:p>
            <a:r>
              <a:rPr lang="en-US" altLang="zh-CN" dirty="0" smtClean="0"/>
              <a:t>NMSE vs. # of BS antennas</a:t>
            </a:r>
            <a:endParaRPr lang="zh-CN" altLang="en-US" dirty="0"/>
          </a:p>
        </p:txBody>
      </p:sp>
      <p:sp>
        <p:nvSpPr>
          <p:cNvPr id="6" name="Rounded Rectangle 115"/>
          <p:cNvSpPr/>
          <p:nvPr/>
        </p:nvSpPr>
        <p:spPr>
          <a:xfrm>
            <a:off x="107504" y="5761639"/>
            <a:ext cx="9036496" cy="510778"/>
          </a:xfrm>
          <a:prstGeom prst="roundRect">
            <a:avLst/>
          </a:prstGeom>
          <a:solidFill>
            <a:srgbClr val="C0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en-US" sz="2400" dirty="0" smtClean="0">
                <a:solidFill>
                  <a:srgbClr val="FFFF00"/>
                </a:solidFill>
                <a:latin typeface="Gill Sans MT" panose="020B0502020104020203" pitchFamily="34" charset="0"/>
                <a:ea typeface="MS PGothic" panose="020B0600070205080204" pitchFamily="34" charset="-128"/>
                <a:sym typeface="Gill Sans MT" panose="020B0502020104020203" pitchFamily="34" charset="0"/>
              </a:rPr>
              <a:t>The </a:t>
            </a:r>
            <a:r>
              <a:rPr lang="en-US" altLang="en-US" sz="2400" dirty="0">
                <a:solidFill>
                  <a:srgbClr val="FFFF00"/>
                </a:solidFill>
                <a:latin typeface="Gill Sans MT" panose="020B0502020104020203" pitchFamily="34" charset="0"/>
                <a:ea typeface="MS PGothic" panose="020B0600070205080204" pitchFamily="34" charset="-128"/>
                <a:sym typeface="Gill Sans MT" panose="020B0502020104020203" pitchFamily="34" charset="0"/>
              </a:rPr>
              <a:t>proposed </a:t>
            </a:r>
            <a:r>
              <a:rPr lang="en-US" altLang="en-US" sz="2400" dirty="0" smtClean="0">
                <a:solidFill>
                  <a:srgbClr val="FFFF00"/>
                </a:solidFill>
                <a:latin typeface="Gill Sans MT" panose="020B0502020104020203" pitchFamily="34" charset="0"/>
                <a:ea typeface="MS PGothic" panose="020B0600070205080204" pitchFamily="34" charset="-128"/>
                <a:sym typeface="Gill Sans MT" panose="020B0502020104020203" pitchFamily="34" charset="0"/>
              </a:rPr>
              <a:t>method works </a:t>
            </a:r>
            <a:r>
              <a:rPr lang="en-US" altLang="en-US" sz="2400" dirty="0">
                <a:solidFill>
                  <a:srgbClr val="FFFF00"/>
                </a:solidFill>
                <a:latin typeface="Gill Sans MT" panose="020B0502020104020203" pitchFamily="34" charset="0"/>
                <a:ea typeface="MS PGothic" panose="020B0600070205080204" pitchFamily="34" charset="-128"/>
                <a:sym typeface="Gill Sans MT" panose="020B0502020104020203" pitchFamily="34" charset="0"/>
              </a:rPr>
              <a:t>well with a large number of BS </a:t>
            </a:r>
            <a:r>
              <a:rPr lang="en-US" altLang="en-US" sz="2400" dirty="0" smtClean="0">
                <a:solidFill>
                  <a:srgbClr val="FFFF00"/>
                </a:solidFill>
                <a:latin typeface="Gill Sans MT" panose="020B0502020104020203" pitchFamily="34" charset="0"/>
                <a:ea typeface="MS PGothic" panose="020B0600070205080204" pitchFamily="34" charset="-128"/>
                <a:sym typeface="Gill Sans MT" panose="020B0502020104020203" pitchFamily="34" charset="0"/>
              </a:rPr>
              <a:t>antennas.</a:t>
            </a:r>
            <a:endParaRPr lang="en-US" altLang="en-US" sz="2400" dirty="0">
              <a:solidFill>
                <a:srgbClr val="FFFF00"/>
              </a:solidFill>
              <a:latin typeface="Gill Sans MT" panose="020B0502020104020203" pitchFamily="34" charset="0"/>
              <a:ea typeface="MS PGothic" panose="020B0600070205080204" pitchFamily="34" charset="-128"/>
              <a:sym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484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723"/>
    </mc:Choice>
    <mc:Fallback>
      <p:transition spd="slow" advTm="13723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120316"/>
            <a:ext cx="7571182" cy="938463"/>
          </a:xfrm>
        </p:spPr>
        <p:txBody>
          <a:bodyPr/>
          <a:lstStyle/>
          <a:p>
            <a:r>
              <a:rPr lang="en-US" altLang="zh-CN" dirty="0"/>
              <a:t>Simulation Results</a:t>
            </a:r>
            <a:endParaRPr lang="zh-CN" altLang="en-US" dirty="0"/>
          </a:p>
        </p:txBody>
      </p:sp>
      <p:sp>
        <p:nvSpPr>
          <p:cNvPr id="5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57201" y="1268760"/>
            <a:ext cx="8217568" cy="5040560"/>
          </a:xfrm>
        </p:spPr>
        <p:txBody>
          <a:bodyPr/>
          <a:lstStyle/>
          <a:p>
            <a:r>
              <a:rPr lang="en-US" altLang="zh-CN" dirty="0" smtClean="0"/>
              <a:t>BER vs. SNR</a:t>
            </a:r>
            <a:endParaRPr lang="zh-CN" altLang="en-US" dirty="0"/>
          </a:p>
        </p:txBody>
      </p:sp>
      <p:sp>
        <p:nvSpPr>
          <p:cNvPr id="6" name="Rounded Rectangle 115"/>
          <p:cNvSpPr/>
          <p:nvPr/>
        </p:nvSpPr>
        <p:spPr>
          <a:xfrm>
            <a:off x="395536" y="5517232"/>
            <a:ext cx="8579294" cy="919401"/>
          </a:xfrm>
          <a:prstGeom prst="roundRect">
            <a:avLst/>
          </a:prstGeom>
          <a:solidFill>
            <a:srgbClr val="C0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en-US" sz="2400" dirty="0" smtClean="0">
                <a:solidFill>
                  <a:srgbClr val="FFFF00"/>
                </a:solidFill>
                <a:latin typeface="Gill Sans MT" panose="020B0502020104020203" pitchFamily="34" charset="0"/>
                <a:ea typeface="MS PGothic" panose="020B0600070205080204" pitchFamily="34" charset="-128"/>
                <a:sym typeface="Gill Sans MT" panose="020B0502020104020203" pitchFamily="34" charset="0"/>
              </a:rPr>
              <a:t>The </a:t>
            </a:r>
            <a:r>
              <a:rPr lang="en-US" altLang="en-US" sz="2400" dirty="0">
                <a:solidFill>
                  <a:srgbClr val="FFFF00"/>
                </a:solidFill>
                <a:latin typeface="Gill Sans MT" panose="020B0502020104020203" pitchFamily="34" charset="0"/>
                <a:ea typeface="MS PGothic" panose="020B0600070205080204" pitchFamily="34" charset="-128"/>
                <a:sym typeface="Gill Sans MT" panose="020B0502020104020203" pitchFamily="34" charset="0"/>
              </a:rPr>
              <a:t>proposed </a:t>
            </a:r>
            <a:r>
              <a:rPr lang="en-US" altLang="en-US" sz="2400" dirty="0" smtClean="0">
                <a:solidFill>
                  <a:srgbClr val="FFFF00"/>
                </a:solidFill>
                <a:latin typeface="Gill Sans MT" panose="020B0502020104020203" pitchFamily="34" charset="0"/>
                <a:ea typeface="MS PGothic" panose="020B0600070205080204" pitchFamily="34" charset="-128"/>
                <a:sym typeface="Gill Sans MT" panose="020B0502020104020203" pitchFamily="34" charset="0"/>
              </a:rPr>
              <a:t>method achieves </a:t>
            </a:r>
            <a:r>
              <a:rPr lang="en-US" altLang="en-US" sz="2400" dirty="0">
                <a:solidFill>
                  <a:srgbClr val="FFFF00"/>
                </a:solidFill>
                <a:latin typeface="Gill Sans MT" panose="020B0502020104020203" pitchFamily="34" charset="0"/>
                <a:ea typeface="MS PGothic" panose="020B0600070205080204" pitchFamily="34" charset="-128"/>
                <a:sym typeface="Gill Sans MT" panose="020B0502020104020203" pitchFamily="34" charset="0"/>
              </a:rPr>
              <a:t>satisfying BER performance, which is very close to the case with perfect CSI in OTFS </a:t>
            </a:r>
            <a:r>
              <a:rPr lang="en-US" altLang="en-US" sz="2400" dirty="0" smtClean="0">
                <a:solidFill>
                  <a:srgbClr val="FFFF00"/>
                </a:solidFill>
                <a:latin typeface="Gill Sans MT" panose="020B0502020104020203" pitchFamily="34" charset="0"/>
                <a:ea typeface="MS PGothic" panose="020B0600070205080204" pitchFamily="34" charset="-128"/>
                <a:sym typeface="Gill Sans MT" panose="020B0502020104020203" pitchFamily="34" charset="0"/>
              </a:rPr>
              <a:t>systems.</a:t>
            </a:r>
            <a:endParaRPr lang="en-US" altLang="en-US" sz="2400" dirty="0">
              <a:solidFill>
                <a:srgbClr val="FFFF00"/>
              </a:solidFill>
              <a:latin typeface="Gill Sans MT" panose="020B0502020104020203" pitchFamily="34" charset="0"/>
              <a:ea typeface="MS PGothic" panose="020B0600070205080204" pitchFamily="34" charset="-128"/>
              <a:sym typeface="Gill Sans MT" panose="020B0502020104020203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625" y="1484784"/>
            <a:ext cx="5470719" cy="414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492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760"/>
    </mc:Choice>
    <mc:Fallback>
      <p:transition spd="slow" advTm="2876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120316"/>
            <a:ext cx="7571182" cy="938463"/>
          </a:xfrm>
        </p:spPr>
        <p:txBody>
          <a:bodyPr/>
          <a:lstStyle/>
          <a:p>
            <a:r>
              <a:rPr lang="en-US" altLang="zh-CN" dirty="0" smtClean="0"/>
              <a:t>Conclusions</a:t>
            </a:r>
            <a:endParaRPr lang="zh-CN" altLang="en-US" dirty="0"/>
          </a:p>
        </p:txBody>
      </p:sp>
      <p:sp>
        <p:nvSpPr>
          <p:cNvPr id="4" name="Cloud 4"/>
          <p:cNvSpPr/>
          <p:nvPr/>
        </p:nvSpPr>
        <p:spPr>
          <a:xfrm>
            <a:off x="1281262" y="4581128"/>
            <a:ext cx="5832648" cy="1686639"/>
          </a:xfrm>
          <a:prstGeom prst="cloud">
            <a:avLst/>
          </a:prstGeom>
          <a:solidFill>
            <a:srgbClr val="0070C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Gill Sans MT"/>
                <a:cs typeface="Gill Sans MT"/>
              </a:rPr>
              <a:t>Propose a 3</a:t>
            </a:r>
            <a:r>
              <a:rPr lang="en-US" altLang="zh-CN" sz="2200" dirty="0" smtClean="0">
                <a:solidFill>
                  <a:schemeClr val="bg1"/>
                </a:solidFill>
                <a:latin typeface="Gill Sans MT"/>
                <a:cs typeface="Gill Sans MT"/>
              </a:rPr>
              <a:t>D-SOMP algorithm for channel estimation in OTFS massive MIMO systems</a:t>
            </a:r>
            <a:endParaRPr lang="en-US" sz="2200" dirty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  <p:sp>
        <p:nvSpPr>
          <p:cNvPr id="5" name="Cloud 5"/>
          <p:cNvSpPr/>
          <p:nvPr/>
        </p:nvSpPr>
        <p:spPr>
          <a:xfrm>
            <a:off x="72008" y="2051808"/>
            <a:ext cx="4824536" cy="1686639"/>
          </a:xfrm>
          <a:prstGeom prst="cloud">
            <a:avLst/>
          </a:prstGeom>
          <a:solidFill>
            <a:srgbClr val="0070C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Gill Sans MT"/>
                <a:cs typeface="Gill Sans MT"/>
              </a:rPr>
              <a:t>Derive </a:t>
            </a:r>
            <a:r>
              <a:rPr lang="en-US" sz="2200" dirty="0">
                <a:solidFill>
                  <a:schemeClr val="bg1"/>
                </a:solidFill>
                <a:latin typeface="Gill Sans MT"/>
                <a:cs typeface="Gill Sans MT"/>
              </a:rPr>
              <a:t>the discrete-time formulation of OTFS </a:t>
            </a:r>
            <a:r>
              <a:rPr lang="en-US" sz="2200" dirty="0" smtClean="0">
                <a:solidFill>
                  <a:schemeClr val="bg1"/>
                </a:solidFill>
                <a:latin typeface="Gill Sans MT"/>
                <a:cs typeface="Gill Sans MT"/>
              </a:rPr>
              <a:t>modulation/demodulation</a:t>
            </a:r>
            <a:endParaRPr lang="en-US" sz="2200" dirty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  <p:sp>
        <p:nvSpPr>
          <p:cNvPr id="6" name="Cloud 6"/>
          <p:cNvSpPr/>
          <p:nvPr/>
        </p:nvSpPr>
        <p:spPr>
          <a:xfrm>
            <a:off x="4860020" y="1278555"/>
            <a:ext cx="4104468" cy="1686639"/>
          </a:xfrm>
          <a:prstGeom prst="cloud">
            <a:avLst/>
          </a:prstGeom>
          <a:solidFill>
            <a:srgbClr val="0070C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Gill Sans MT"/>
                <a:cs typeface="Gill Sans MT"/>
              </a:rPr>
              <a:t>Show the 3D sparsity </a:t>
            </a:r>
            <a:r>
              <a:rPr lang="en-US" sz="2200" dirty="0">
                <a:solidFill>
                  <a:schemeClr val="bg1"/>
                </a:solidFill>
                <a:latin typeface="Gill Sans MT"/>
                <a:cs typeface="Gill Sans MT"/>
              </a:rPr>
              <a:t>of </a:t>
            </a:r>
            <a:r>
              <a:rPr lang="en-US" sz="2200" dirty="0" smtClean="0">
                <a:solidFill>
                  <a:schemeClr val="bg1"/>
                </a:solidFill>
                <a:latin typeface="Gill Sans MT"/>
                <a:cs typeface="Gill Sans MT"/>
              </a:rPr>
              <a:t>delay-Doppler-angle channel</a:t>
            </a:r>
            <a:endParaRPr lang="en-US" sz="2200" dirty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82844"/>
              </p:ext>
            </p:extLst>
          </p:nvPr>
        </p:nvGraphicFramePr>
        <p:xfrm>
          <a:off x="6084168" y="2416046"/>
          <a:ext cx="2477436" cy="2021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3" name="Visio" r:id="rId4" imgW="6932314" imgH="5654176" progId="Visio.Drawing.11">
                  <p:embed/>
                </p:oleObj>
              </mc:Choice>
              <mc:Fallback>
                <p:oleObj name="Visio" r:id="rId4" imgW="6932314" imgH="5654176" progId="Visio.Drawing.11">
                  <p:embed/>
                  <p:pic>
                    <p:nvPicPr>
                      <p:cNvPr id="0" name="对象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2416046"/>
                        <a:ext cx="2477436" cy="20210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426537"/>
              </p:ext>
            </p:extLst>
          </p:nvPr>
        </p:nvGraphicFramePr>
        <p:xfrm>
          <a:off x="829295" y="3439187"/>
          <a:ext cx="3309962" cy="831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4" name="Equation" r:id="rId6" imgW="2628720" imgH="660240" progId="Equation.DSMT4">
                  <p:embed/>
                </p:oleObj>
              </mc:Choice>
              <mc:Fallback>
                <p:oleObj name="Equation" r:id="rId6" imgW="2628720" imgH="660240" progId="Equation.DSMT4">
                  <p:embed/>
                  <p:pic>
                    <p:nvPicPr>
                      <p:cNvPr id="0" name="对象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295" y="3439187"/>
                        <a:ext cx="3309962" cy="83136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3"/>
          <p:cNvPicPr preferRelativeResize="0"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50" y="4725144"/>
            <a:ext cx="2282626" cy="1730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595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363"/>
    </mc:Choice>
    <mc:Fallback>
      <p:transition spd="slow" advTm="33363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120316"/>
            <a:ext cx="7571182" cy="938463"/>
          </a:xfrm>
        </p:spPr>
        <p:txBody>
          <a:bodyPr/>
          <a:lstStyle/>
          <a:p>
            <a:r>
              <a:rPr lang="en-US" altLang="zh-CN" dirty="0" smtClean="0"/>
              <a:t>Contact Information</a:t>
            </a:r>
            <a:endParaRPr lang="zh-CN" alt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" y="2590800"/>
            <a:ext cx="8686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6000" b="1" dirty="0">
                <a:solidFill>
                  <a:schemeClr val="tx1"/>
                </a:solidFill>
              </a:rPr>
              <a:t> </a:t>
            </a:r>
            <a:r>
              <a:rPr lang="en-US" altLang="zh-CN" sz="3600" b="1" dirty="0">
                <a:solidFill>
                  <a:srgbClr val="003399"/>
                </a:solidFill>
                <a:latin typeface="Gill Sans MT" panose="020B0502020104020203" pitchFamily="34" charset="0"/>
                <a:ea typeface="+mj-ea"/>
                <a:cs typeface="+mj-cs"/>
              </a:rPr>
              <a:t>Thank you for your attention !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572000"/>
            <a:ext cx="8229600" cy="158723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l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l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l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l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457200" lvl="1" indent="0">
              <a:buFontTx/>
              <a:buNone/>
            </a:pPr>
            <a:r>
              <a:rPr lang="en-US" altLang="zh-CN" sz="2200" kern="0" dirty="0">
                <a:latin typeface="Gill Sans MT" panose="020B0502020104020203" pitchFamily="34" charset="0"/>
              </a:rPr>
              <a:t>Wenqian</a:t>
            </a:r>
            <a:r>
              <a:rPr lang="en-US" sz="2200" kern="0" dirty="0">
                <a:latin typeface="Gill Sans MT" panose="020B0502020104020203" pitchFamily="34" charset="0"/>
              </a:rPr>
              <a:t> </a:t>
            </a:r>
            <a:r>
              <a:rPr lang="en-US" altLang="zh-CN" sz="2200" kern="0" dirty="0" smtClean="0">
                <a:latin typeface="Gill Sans MT" panose="020B0502020104020203" pitchFamily="34" charset="0"/>
              </a:rPr>
              <a:t>Shen</a:t>
            </a:r>
          </a:p>
          <a:p>
            <a:pPr marL="457200" lvl="1" indent="0">
              <a:buFontTx/>
              <a:buNone/>
            </a:pPr>
            <a:r>
              <a:rPr lang="en-US" sz="2200" kern="0" dirty="0">
                <a:latin typeface="Gill Sans MT" panose="020B0502020104020203" pitchFamily="34" charset="0"/>
              </a:rPr>
              <a:t>Beijing Institute of </a:t>
            </a:r>
            <a:r>
              <a:rPr lang="en-US" sz="2200" kern="0" dirty="0" smtClean="0">
                <a:latin typeface="Gill Sans MT" panose="020B0502020104020203" pitchFamily="34" charset="0"/>
              </a:rPr>
              <a:t>Technology</a:t>
            </a:r>
          </a:p>
          <a:p>
            <a:pPr marL="457200" lvl="1" indent="0">
              <a:buFontTx/>
              <a:buNone/>
            </a:pPr>
            <a:r>
              <a:rPr lang="en-US" sz="2200" kern="0" dirty="0" smtClean="0">
                <a:latin typeface="Gill Sans MT" panose="020B0502020104020203" pitchFamily="34" charset="0"/>
                <a:hlinkClick r:id="rId2"/>
              </a:rPr>
              <a:t>wshen@bit.edu.cn</a:t>
            </a:r>
            <a:endParaRPr lang="en-US" sz="2200" kern="0" dirty="0">
              <a:latin typeface="Gill Sans MT" panose="020B0502020104020203" pitchFamily="34" charset="0"/>
            </a:endParaRPr>
          </a:p>
          <a:p>
            <a:pPr marL="457200" lvl="1" indent="0">
              <a:buFontTx/>
              <a:buNone/>
            </a:pPr>
            <a:r>
              <a:rPr lang="en-US" sz="2200" kern="0" dirty="0">
                <a:latin typeface="Gill Sans MT" panose="020B0502020104020203" pitchFamily="34" charset="0"/>
                <a:hlinkClick r:id="rId3"/>
              </a:rPr>
              <a:t>http://oa.ee.tsinghua.edu.cn/dailinglong/members/wenqianshen</a:t>
            </a:r>
            <a:endParaRPr lang="en-US" sz="2200" kern="0" dirty="0">
              <a:latin typeface="Gill Sans MT" panose="020B0502020104020203" pitchFamily="34" charset="0"/>
            </a:endParaRP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542230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78"/>
    </mc:Choice>
    <mc:Fallback>
      <p:transition spd="slow" advTm="667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System Model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 smtClean="0"/>
              <a:t>Delay-Doppler-Angle</a:t>
            </a:r>
            <a:r>
              <a:rPr lang="en-US" altLang="zh-CN" b="1" dirty="0" smtClean="0"/>
              <a:t> </a:t>
            </a:r>
            <a:r>
              <a:rPr lang="en-US" altLang="zh-CN" dirty="0"/>
              <a:t>3D</a:t>
            </a:r>
            <a:r>
              <a:rPr lang="en-US" altLang="zh-CN" b="1" dirty="0"/>
              <a:t> </a:t>
            </a:r>
            <a:r>
              <a:rPr lang="en-US" altLang="zh-CN" dirty="0"/>
              <a:t>Channel 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Simulation Results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3D-SOMP Based Channel Estimation</a:t>
            </a:r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763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0"/>
    </mc:Choice>
    <mc:Fallback>
      <p:transition spd="slow" advTm="42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OTFS SISO Modulation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OTFS modulation at the transmitter is composed of </a:t>
            </a:r>
            <a:r>
              <a:rPr lang="en-US" altLang="zh-CN" dirty="0" smtClean="0"/>
              <a:t>an </a:t>
            </a:r>
            <a:r>
              <a:rPr lang="en-US" altLang="zh-CN" dirty="0" smtClean="0">
                <a:solidFill>
                  <a:srgbClr val="C00000"/>
                </a:solidFill>
              </a:rPr>
              <a:t>OTFS pre-processing </a:t>
            </a:r>
            <a:r>
              <a:rPr lang="en-US" altLang="zh-CN" dirty="0">
                <a:solidFill>
                  <a:srgbClr val="C00000"/>
                </a:solidFill>
              </a:rPr>
              <a:t>block</a:t>
            </a:r>
            <a:r>
              <a:rPr lang="en-US" altLang="zh-CN" dirty="0"/>
              <a:t> and a traditional </a:t>
            </a:r>
            <a:r>
              <a:rPr lang="en-US" altLang="zh-CN" dirty="0" smtClean="0"/>
              <a:t>frequency-time </a:t>
            </a:r>
            <a:r>
              <a:rPr lang="en-US" altLang="zh-CN" dirty="0"/>
              <a:t>modulator such as </a:t>
            </a:r>
            <a:r>
              <a:rPr lang="en-US" altLang="zh-CN" dirty="0" smtClean="0"/>
              <a:t>OFDM.</a:t>
            </a:r>
          </a:p>
          <a:p>
            <a:r>
              <a:rPr lang="en-US" altLang="zh-CN" dirty="0" smtClean="0"/>
              <a:t>The OTFS pre-processing </a:t>
            </a:r>
            <a:r>
              <a:rPr lang="en-US" altLang="zh-CN" dirty="0"/>
              <a:t>block maps the </a:t>
            </a:r>
            <a:r>
              <a:rPr lang="en-US" altLang="zh-CN" dirty="0" smtClean="0"/>
              <a:t>2D data block                in </a:t>
            </a:r>
            <a:r>
              <a:rPr lang="en-US" altLang="zh-CN" dirty="0"/>
              <a:t>the </a:t>
            </a:r>
            <a:r>
              <a:rPr lang="en-US" altLang="zh-CN" dirty="0" smtClean="0">
                <a:solidFill>
                  <a:srgbClr val="0000FF"/>
                </a:solidFill>
              </a:rPr>
              <a:t>delay-Doppler</a:t>
            </a:r>
            <a:r>
              <a:rPr lang="en-US" altLang="zh-CN" dirty="0" smtClean="0"/>
              <a:t> </a:t>
            </a:r>
            <a:r>
              <a:rPr lang="en-US" altLang="zh-CN" dirty="0"/>
              <a:t>domain to the </a:t>
            </a:r>
            <a:r>
              <a:rPr lang="en-US" altLang="zh-CN" dirty="0" smtClean="0"/>
              <a:t>2D block                in </a:t>
            </a:r>
            <a:r>
              <a:rPr lang="en-US" altLang="zh-CN" dirty="0"/>
              <a:t>the </a:t>
            </a:r>
            <a:r>
              <a:rPr lang="en-US" altLang="zh-CN" dirty="0" smtClean="0">
                <a:solidFill>
                  <a:srgbClr val="0000FF"/>
                </a:solidFill>
              </a:rPr>
              <a:t>frequency-time</a:t>
            </a:r>
            <a:r>
              <a:rPr lang="en-US" altLang="zh-CN" dirty="0" smtClean="0"/>
              <a:t> </a:t>
            </a:r>
            <a:r>
              <a:rPr lang="en-US" altLang="zh-CN" dirty="0"/>
              <a:t>domain by using </a:t>
            </a:r>
            <a:r>
              <a:rPr lang="en-US" altLang="zh-CN" dirty="0" smtClean="0"/>
              <a:t>the </a:t>
            </a:r>
            <a:r>
              <a:rPr lang="en-US" altLang="zh-CN" dirty="0"/>
              <a:t>inverse </a:t>
            </a:r>
            <a:r>
              <a:rPr lang="en-US" altLang="zh-CN" dirty="0" err="1"/>
              <a:t>symplectic</a:t>
            </a:r>
            <a:r>
              <a:rPr lang="en-US" altLang="zh-CN" dirty="0"/>
              <a:t> finite Fourier transform (ISFFT</a:t>
            </a:r>
            <a:r>
              <a:rPr lang="en-US" altLang="zh-CN" dirty="0" smtClean="0"/>
              <a:t>).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493565"/>
              </p:ext>
            </p:extLst>
          </p:nvPr>
        </p:nvGraphicFramePr>
        <p:xfrm>
          <a:off x="611560" y="4869160"/>
          <a:ext cx="7949630" cy="1676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5" name="Visio" r:id="rId5" imgW="7984639" imgH="1684496" progId="Visio.Drawing.11">
                  <p:embed/>
                </p:oleObj>
              </mc:Choice>
              <mc:Fallback>
                <p:oleObj name="Visio" r:id="rId5" imgW="7984639" imgH="168449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1560" y="4869160"/>
                        <a:ext cx="7949630" cy="1676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996798"/>
              </p:ext>
            </p:extLst>
          </p:nvPr>
        </p:nvGraphicFramePr>
        <p:xfrm>
          <a:off x="1835696" y="3212976"/>
          <a:ext cx="1481810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" name="Equation" r:id="rId7" imgW="761760" imgH="203040" progId="Equation.DSMT4">
                  <p:embed/>
                </p:oleObj>
              </mc:Choice>
              <mc:Fallback>
                <p:oleObj name="Equation" r:id="rId7" imgW="761760" imgH="203040" progId="Equation.DSMT4">
                  <p:embed/>
                  <p:pic>
                    <p:nvPicPr>
                      <p:cNvPr id="0" name="对象 2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3212976"/>
                        <a:ext cx="1481810" cy="3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024197"/>
              </p:ext>
            </p:extLst>
          </p:nvPr>
        </p:nvGraphicFramePr>
        <p:xfrm>
          <a:off x="2411760" y="3645024"/>
          <a:ext cx="1435500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" name="Equation" r:id="rId9" imgW="736560" imgH="203040" progId="Equation.DSMT4">
                  <p:embed/>
                </p:oleObj>
              </mc:Choice>
              <mc:Fallback>
                <p:oleObj name="Equation" r:id="rId9" imgW="736560" imgH="203040" progId="Equation.DSMT4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11760" y="3645024"/>
                        <a:ext cx="1435500" cy="39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8394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5"/>
    </mc:Choice>
    <mc:Fallback>
      <p:transition spd="slow" advTm="50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OTFS SISO Demodulation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57201" y="1268760"/>
            <a:ext cx="8291264" cy="5040560"/>
          </a:xfrm>
        </p:spPr>
        <p:txBody>
          <a:bodyPr/>
          <a:lstStyle/>
          <a:p>
            <a:r>
              <a:rPr lang="en-US" altLang="zh-CN" dirty="0"/>
              <a:t>OTFS </a:t>
            </a:r>
            <a:r>
              <a:rPr lang="en-US" altLang="zh-CN" dirty="0" smtClean="0"/>
              <a:t>demodulation </a:t>
            </a:r>
            <a:r>
              <a:rPr lang="en-US" altLang="zh-CN" dirty="0"/>
              <a:t>at the </a:t>
            </a:r>
            <a:r>
              <a:rPr lang="en-US" altLang="zh-CN" dirty="0" smtClean="0"/>
              <a:t>receiver </a:t>
            </a:r>
            <a:r>
              <a:rPr lang="en-US" altLang="zh-CN" dirty="0"/>
              <a:t>is composed of </a:t>
            </a:r>
            <a:r>
              <a:rPr lang="en-US" altLang="zh-CN" dirty="0" smtClean="0"/>
              <a:t>the traditional OFDM demodulator and an </a:t>
            </a:r>
            <a:r>
              <a:rPr lang="en-US" altLang="zh-CN" dirty="0">
                <a:solidFill>
                  <a:srgbClr val="C00000"/>
                </a:solidFill>
              </a:rPr>
              <a:t>OTFS </a:t>
            </a:r>
            <a:r>
              <a:rPr lang="en-US" altLang="zh-CN" dirty="0" smtClean="0">
                <a:solidFill>
                  <a:srgbClr val="C00000"/>
                </a:solidFill>
              </a:rPr>
              <a:t>post-processing block</a:t>
            </a:r>
            <a:r>
              <a:rPr lang="en-US" altLang="zh-CN" dirty="0" smtClean="0"/>
              <a:t>.</a:t>
            </a:r>
          </a:p>
          <a:p>
            <a:r>
              <a:rPr lang="en-US" altLang="zh-CN" dirty="0"/>
              <a:t>The OTFS </a:t>
            </a:r>
            <a:r>
              <a:rPr lang="en-US" altLang="zh-CN" dirty="0" smtClean="0"/>
              <a:t>post-processing </a:t>
            </a:r>
            <a:r>
              <a:rPr lang="en-US" altLang="zh-CN" dirty="0"/>
              <a:t>block maps the </a:t>
            </a:r>
            <a:r>
              <a:rPr lang="en-US" altLang="zh-CN" dirty="0" smtClean="0"/>
              <a:t>received signals                </a:t>
            </a:r>
            <a:r>
              <a:rPr lang="en-US" altLang="zh-CN" dirty="0"/>
              <a:t>in the </a:t>
            </a:r>
            <a:r>
              <a:rPr lang="en-US" altLang="zh-CN" dirty="0" smtClean="0">
                <a:solidFill>
                  <a:srgbClr val="0000FF"/>
                </a:solidFill>
              </a:rPr>
              <a:t>frequency-time</a:t>
            </a:r>
            <a:r>
              <a:rPr lang="en-US" altLang="zh-CN" dirty="0" smtClean="0"/>
              <a:t> </a:t>
            </a:r>
            <a:r>
              <a:rPr lang="en-US" altLang="zh-CN" dirty="0"/>
              <a:t>domain to the 2D block                in the </a:t>
            </a:r>
            <a:r>
              <a:rPr lang="en-US" altLang="zh-CN" dirty="0" smtClean="0">
                <a:solidFill>
                  <a:srgbClr val="0000FF"/>
                </a:solidFill>
              </a:rPr>
              <a:t>delay-Doppler </a:t>
            </a:r>
            <a:r>
              <a:rPr lang="en-US" altLang="zh-CN" dirty="0" smtClean="0"/>
              <a:t>domain by using the SFFT.</a:t>
            </a:r>
            <a:endParaRPr lang="zh-CN" altLang="en-US" dirty="0"/>
          </a:p>
          <a:p>
            <a:endParaRPr lang="en-US" altLang="zh-CN" dirty="0"/>
          </a:p>
          <a:p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15107"/>
              </p:ext>
            </p:extLst>
          </p:nvPr>
        </p:nvGraphicFramePr>
        <p:xfrm>
          <a:off x="1984372" y="3212976"/>
          <a:ext cx="1435500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2" name="Equation" r:id="rId4" imgW="736560" imgH="203040" progId="Equation.DSMT4">
                  <p:embed/>
                </p:oleObj>
              </mc:Choice>
              <mc:Fallback>
                <p:oleObj name="Equation" r:id="rId4" imgW="7365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4372" y="3212976"/>
                        <a:ext cx="1435500" cy="39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575633"/>
              </p:ext>
            </p:extLst>
          </p:nvPr>
        </p:nvGraphicFramePr>
        <p:xfrm>
          <a:off x="2942984" y="3645024"/>
          <a:ext cx="1485000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3" name="Equation" r:id="rId6" imgW="761760" imgH="203040" progId="Equation.DSMT4">
                  <p:embed/>
                </p:oleObj>
              </mc:Choice>
              <mc:Fallback>
                <p:oleObj name="Equation" r:id="rId6" imgW="7617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42984" y="3645024"/>
                        <a:ext cx="1485000" cy="39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558722"/>
              </p:ext>
            </p:extLst>
          </p:nvPr>
        </p:nvGraphicFramePr>
        <p:xfrm>
          <a:off x="665568" y="4341440"/>
          <a:ext cx="7866872" cy="2183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4" name="Visio" r:id="rId9" imgW="8398718" imgH="2332638" progId="Visio.Drawing.11">
                  <p:embed/>
                </p:oleObj>
              </mc:Choice>
              <mc:Fallback>
                <p:oleObj name="Visio" r:id="rId9" imgW="8398718" imgH="2332638" progId="Visio.Drawing.11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568" y="4341440"/>
                        <a:ext cx="7866872" cy="21839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36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1"/>
    </mc:Choice>
    <mc:Fallback>
      <p:transition spd="slow" advTm="65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OTFS Input-Output Relation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57201" y="1268760"/>
            <a:ext cx="8435279" cy="504056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Lemma 1</a:t>
            </a:r>
            <a:r>
              <a:rPr lang="en-US" altLang="zh-CN" dirty="0"/>
              <a:t>: </a:t>
            </a:r>
            <a:r>
              <a:rPr lang="en-US" altLang="zh-CN" dirty="0" smtClean="0"/>
              <a:t>The received </a:t>
            </a:r>
            <a:r>
              <a:rPr lang="en-US" altLang="zh-CN" dirty="0"/>
              <a:t>data </a:t>
            </a:r>
            <a:r>
              <a:rPr lang="en-US" altLang="zh-CN" dirty="0" smtClean="0"/>
              <a:t>     is </a:t>
            </a:r>
            <a:r>
              <a:rPr lang="en-US" altLang="zh-CN" dirty="0"/>
              <a:t>given by the phase compensated </a:t>
            </a:r>
            <a:r>
              <a:rPr lang="en-US" altLang="zh-CN" dirty="0">
                <a:solidFill>
                  <a:srgbClr val="C00000"/>
                </a:solidFill>
              </a:rPr>
              <a:t>2D periodic convolution</a:t>
            </a:r>
            <a:r>
              <a:rPr lang="en-US" altLang="zh-CN" dirty="0"/>
              <a:t> of the transmit data </a:t>
            </a:r>
            <a:r>
              <a:rPr lang="en-US" altLang="zh-CN" dirty="0" smtClean="0"/>
              <a:t>     with </a:t>
            </a:r>
            <a:r>
              <a:rPr lang="en-US" altLang="zh-CN" dirty="0"/>
              <a:t>the </a:t>
            </a:r>
            <a:r>
              <a:rPr lang="en-US" altLang="zh-CN" dirty="0">
                <a:solidFill>
                  <a:srgbClr val="C00000"/>
                </a:solidFill>
              </a:rPr>
              <a:t>delay-Doppler channel impulse response (CIR</a:t>
            </a:r>
            <a:r>
              <a:rPr lang="en-US" altLang="zh-CN" dirty="0" smtClean="0">
                <a:solidFill>
                  <a:srgbClr val="C00000"/>
                </a:solidFill>
              </a:rPr>
              <a:t>)</a:t>
            </a:r>
            <a:r>
              <a:rPr lang="en-US" altLang="zh-CN" dirty="0" smtClean="0"/>
              <a:t>                , which is shown as follows: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pPr marL="540000" indent="0">
              <a:buNone/>
            </a:pPr>
            <a:r>
              <a:rPr lang="en-US" altLang="zh-CN" dirty="0" smtClean="0"/>
              <a:t>where     ,     , and      are the                  </a:t>
            </a:r>
            <a:r>
              <a:rPr lang="en-US" altLang="zh-CN" dirty="0"/>
              <a:t>-</a:t>
            </a:r>
            <a:r>
              <a:rPr lang="en-US" altLang="zh-CN" dirty="0" err="1"/>
              <a:t>th</a:t>
            </a:r>
            <a:r>
              <a:rPr lang="en-US" altLang="zh-CN" dirty="0"/>
              <a:t> element of </a:t>
            </a:r>
            <a:r>
              <a:rPr lang="en-US" altLang="zh-CN" dirty="0" smtClean="0">
                <a:solidFill>
                  <a:schemeClr val="bg1"/>
                </a:solidFill>
              </a:rPr>
              <a:t>YD</a:t>
            </a:r>
            <a:r>
              <a:rPr lang="en-US" altLang="zh-CN" dirty="0" smtClean="0"/>
              <a:t> ,      , and      (                 ,                             ).</a:t>
            </a: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915880"/>
              </p:ext>
            </p:extLst>
          </p:nvPr>
        </p:nvGraphicFramePr>
        <p:xfrm>
          <a:off x="5436096" y="4365104"/>
          <a:ext cx="1678199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8" name="Equation" r:id="rId4" imgW="1180800" imgH="253800" progId="Equation.DSMT4">
                  <p:embed/>
                </p:oleObj>
              </mc:Choice>
              <mc:Fallback>
                <p:oleObj name="Equation" r:id="rId4" imgW="1180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36096" y="4365104"/>
                        <a:ext cx="1678199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909612"/>
              </p:ext>
            </p:extLst>
          </p:nvPr>
        </p:nvGraphicFramePr>
        <p:xfrm>
          <a:off x="5004048" y="1340768"/>
          <a:ext cx="552000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9" name="Equation" r:id="rId6" imgW="291960" imgH="190440" progId="Equation.DSMT4">
                  <p:embed/>
                </p:oleObj>
              </mc:Choice>
              <mc:Fallback>
                <p:oleObj name="Equation" r:id="rId6" imgW="29196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04048" y="1340768"/>
                        <a:ext cx="552000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701790"/>
              </p:ext>
            </p:extLst>
          </p:nvPr>
        </p:nvGraphicFramePr>
        <p:xfrm>
          <a:off x="1619672" y="2204864"/>
          <a:ext cx="552000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0" name="Equation" r:id="rId8" imgW="291960" imgH="190440" progId="Equation.DSMT4">
                  <p:embed/>
                </p:oleObj>
              </mc:Choice>
              <mc:Fallback>
                <p:oleObj name="Equation" r:id="rId8" imgW="29196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19672" y="2204864"/>
                        <a:ext cx="552000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643468"/>
              </p:ext>
            </p:extLst>
          </p:nvPr>
        </p:nvGraphicFramePr>
        <p:xfrm>
          <a:off x="2051720" y="4365104"/>
          <a:ext cx="450000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1" name="Equation" r:id="rId10" imgW="317160" imgH="253800" progId="Equation.DSMT4">
                  <p:embed/>
                </p:oleObj>
              </mc:Choice>
              <mc:Fallback>
                <p:oleObj name="Equation" r:id="rId10" imgW="3171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51720" y="4365104"/>
                        <a:ext cx="450000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634766"/>
              </p:ext>
            </p:extLst>
          </p:nvPr>
        </p:nvGraphicFramePr>
        <p:xfrm>
          <a:off x="3995936" y="4869160"/>
          <a:ext cx="1620000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2" name="Equation" r:id="rId12" imgW="1015920" imgH="203040" progId="Equation.DSMT4">
                  <p:embed/>
                </p:oleObj>
              </mc:Choice>
              <mc:Fallback>
                <p:oleObj name="Equation" r:id="rId12" imgW="1015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995936" y="4869160"/>
                        <a:ext cx="1620000" cy="3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506001"/>
              </p:ext>
            </p:extLst>
          </p:nvPr>
        </p:nvGraphicFramePr>
        <p:xfrm>
          <a:off x="5796136" y="4869160"/>
          <a:ext cx="2689061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3" name="Equation" r:id="rId14" imgW="1688760" imgH="203040" progId="Equation.DSMT4">
                  <p:embed/>
                </p:oleObj>
              </mc:Choice>
              <mc:Fallback>
                <p:oleObj name="Equation" r:id="rId14" imgW="1688760" imgH="203040" progId="Equation.DSMT4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796136" y="4869160"/>
                        <a:ext cx="2689061" cy="3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100290"/>
              </p:ext>
            </p:extLst>
          </p:nvPr>
        </p:nvGraphicFramePr>
        <p:xfrm>
          <a:off x="2627784" y="4365104"/>
          <a:ext cx="396000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4" name="Equation" r:id="rId16" imgW="279360" imgH="253800" progId="Equation.DSMT4">
                  <p:embed/>
                </p:oleObj>
              </mc:Choice>
              <mc:Fallback>
                <p:oleObj name="Equation" r:id="rId16" imgW="279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627784" y="4365104"/>
                        <a:ext cx="396000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028260"/>
              </p:ext>
            </p:extLst>
          </p:nvPr>
        </p:nvGraphicFramePr>
        <p:xfrm>
          <a:off x="2339752" y="3068960"/>
          <a:ext cx="4752528" cy="1193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5" name="Equation" r:id="rId18" imgW="2628720" imgH="660240" progId="Equation.DSMT4">
                  <p:embed/>
                </p:oleObj>
              </mc:Choice>
              <mc:Fallback>
                <p:oleObj name="Equation" r:id="rId18" imgW="262872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339752" y="3068960"/>
                        <a:ext cx="4752528" cy="1193872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20593"/>
              </p:ext>
            </p:extLst>
          </p:nvPr>
        </p:nvGraphicFramePr>
        <p:xfrm>
          <a:off x="3707904" y="4365104"/>
          <a:ext cx="449262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6" name="Equation" r:id="rId20" imgW="317160" imgH="253800" progId="Equation.DSMT4">
                  <p:embed/>
                </p:oleObj>
              </mc:Choice>
              <mc:Fallback>
                <p:oleObj name="Equation" r:id="rId20" imgW="317160" imgH="253800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4365104"/>
                        <a:ext cx="449262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980418"/>
              </p:ext>
            </p:extLst>
          </p:nvPr>
        </p:nvGraphicFramePr>
        <p:xfrm>
          <a:off x="3347864" y="2636912"/>
          <a:ext cx="1372500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7" name="Equation" r:id="rId22" imgW="774360" imgH="203040" progId="Equation.DSMT4">
                  <p:embed/>
                </p:oleObj>
              </mc:Choice>
              <mc:Fallback>
                <p:oleObj name="Equation" r:id="rId22" imgW="7743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347864" y="2636912"/>
                        <a:ext cx="1372500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876680"/>
              </p:ext>
            </p:extLst>
          </p:nvPr>
        </p:nvGraphicFramePr>
        <p:xfrm>
          <a:off x="1403648" y="4797152"/>
          <a:ext cx="5524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8" name="Equation" r:id="rId24" imgW="291960" imgH="190440" progId="Equation.DSMT4">
                  <p:embed/>
                </p:oleObj>
              </mc:Choice>
              <mc:Fallback>
                <p:oleObj name="Equation" r:id="rId24" imgW="291960" imgH="19044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797152"/>
                        <a:ext cx="55245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667665"/>
              </p:ext>
            </p:extLst>
          </p:nvPr>
        </p:nvGraphicFramePr>
        <p:xfrm>
          <a:off x="2123728" y="4797152"/>
          <a:ext cx="5524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9" name="Equation" r:id="rId26" imgW="291960" imgH="190440" progId="Equation.DSMT4">
                  <p:embed/>
                </p:oleObj>
              </mc:Choice>
              <mc:Fallback>
                <p:oleObj name="Equation" r:id="rId26" imgW="291960" imgH="19044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4797152"/>
                        <a:ext cx="55245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114979"/>
              </p:ext>
            </p:extLst>
          </p:nvPr>
        </p:nvGraphicFramePr>
        <p:xfrm>
          <a:off x="3347864" y="4797152"/>
          <a:ext cx="539750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0" name="Equation" r:id="rId28" imgW="304560" imgH="190440" progId="Equation.DSMT4">
                  <p:embed/>
                </p:oleObj>
              </mc:Choice>
              <mc:Fallback>
                <p:oleObj name="Equation" r:id="rId28" imgW="304560" imgH="190440" progId="Equation.DSMT4">
                  <p:embed/>
                  <p:pic>
                    <p:nvPicPr>
                      <p:cNvPr id="0" name="对象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4797152"/>
                        <a:ext cx="539750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028692"/>
              </p:ext>
            </p:extLst>
          </p:nvPr>
        </p:nvGraphicFramePr>
        <p:xfrm>
          <a:off x="2843808" y="5229200"/>
          <a:ext cx="3960440" cy="810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1" name="Equation" r:id="rId30" imgW="2171520" imgH="444240" progId="Equation.DSMT4">
                  <p:embed/>
                </p:oleObj>
              </mc:Choice>
              <mc:Fallback>
                <p:oleObj name="Equation" r:id="rId30" imgW="21715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843808" y="5229200"/>
                        <a:ext cx="3960440" cy="8106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直接箭头连接符 20"/>
          <p:cNvCxnSpPr/>
          <p:nvPr/>
        </p:nvCxnSpPr>
        <p:spPr>
          <a:xfrm>
            <a:off x="4716016" y="5877272"/>
            <a:ext cx="504056" cy="33524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4746199" y="5919868"/>
            <a:ext cx="3600400" cy="523220"/>
            <a:chOff x="5076056" y="5958204"/>
            <a:chExt cx="3600400" cy="523220"/>
          </a:xfrm>
          <a:noFill/>
        </p:grpSpPr>
        <p:sp>
          <p:nvSpPr>
            <p:cNvPr id="22" name="TextBox 21"/>
            <p:cNvSpPr txBox="1"/>
            <p:nvPr/>
          </p:nvSpPr>
          <p:spPr bwMode="auto">
            <a:xfrm>
              <a:off x="5076056" y="5958204"/>
              <a:ext cx="3600400" cy="5232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sv-SE" altLang="zh-CN" sz="2800" dirty="0" smtClean="0">
                  <a:solidFill>
                    <a:srgbClr val="0000FF"/>
                  </a:solidFill>
                  <a:latin typeface="Gill Sans MT" pitchFamily="34" charset="0"/>
                  <a:ea typeface="黑体" pitchFamily="49" charset="-122"/>
                  <a:cs typeface="Times New Roman" pitchFamily="18" charset="0"/>
                </a:rPr>
                <a:t>Time-variant CIR</a:t>
              </a:r>
              <a:endParaRPr lang="zh-CN" altLang="en-US" sz="2800" b="0" dirty="0">
                <a:solidFill>
                  <a:srgbClr val="0000FF"/>
                </a:solidFill>
                <a:latin typeface="Gill Sans MT" pitchFamily="34" charset="0"/>
                <a:ea typeface="黑体" pitchFamily="49" charset="-122"/>
                <a:cs typeface="Times New Roman" pitchFamily="18" charset="0"/>
              </a:endParaRPr>
            </a:p>
          </p:txBody>
        </p:sp>
        <p:graphicFrame>
          <p:nvGraphicFramePr>
            <p:cNvPr id="25" name="对象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6254126"/>
                </p:ext>
              </p:extLst>
            </p:nvPr>
          </p:nvGraphicFramePr>
          <p:xfrm>
            <a:off x="8172400" y="6002660"/>
            <a:ext cx="434308" cy="4343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72" name="Equation" r:id="rId32" imgW="241200" imgH="241200" progId="Equation.DSMT4">
                    <p:embed/>
                  </p:oleObj>
                </mc:Choice>
                <mc:Fallback>
                  <p:oleObj name="Equation" r:id="rId32" imgW="24120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8172400" y="6002660"/>
                          <a:ext cx="434308" cy="4343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98373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1"/>
    </mc:Choice>
    <mc:Fallback>
      <p:transition spd="slow" advTm="43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OTFS Massive MIMO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OTFS </a:t>
            </a:r>
            <a:r>
              <a:rPr lang="en-US" altLang="zh-CN" dirty="0" smtClean="0"/>
              <a:t>working </a:t>
            </a:r>
            <a:r>
              <a:rPr lang="en-US" altLang="zh-CN" dirty="0"/>
              <a:t>in massive MIMO systems </a:t>
            </a:r>
            <a:r>
              <a:rPr lang="en-US" altLang="zh-CN" dirty="0" smtClean="0"/>
              <a:t>can </a:t>
            </a:r>
            <a:r>
              <a:rPr lang="en-US" altLang="zh-CN" dirty="0"/>
              <a:t>further increase the spectrum efficiency by using multi-user </a:t>
            </a:r>
            <a:r>
              <a:rPr lang="en-US" altLang="zh-CN" dirty="0" smtClean="0"/>
              <a:t>MIMO.</a:t>
            </a:r>
          </a:p>
          <a:p>
            <a:r>
              <a:rPr lang="en-US" altLang="zh-CN" dirty="0"/>
              <a:t>The main challenge for OTFS massive MIMO is the downlink </a:t>
            </a:r>
            <a:r>
              <a:rPr lang="en-US" altLang="zh-CN" dirty="0">
                <a:solidFill>
                  <a:srgbClr val="C00000"/>
                </a:solidFill>
              </a:rPr>
              <a:t>channel estimation</a:t>
            </a:r>
            <a:r>
              <a:rPr lang="en-US" altLang="zh-CN" dirty="0"/>
              <a:t> due to the required high pilot overhead.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26557"/>
              </p:ext>
            </p:extLst>
          </p:nvPr>
        </p:nvGraphicFramePr>
        <p:xfrm>
          <a:off x="1051277" y="3601988"/>
          <a:ext cx="7121123" cy="28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2" name="Visio" r:id="rId5" imgW="10465140" imgH="4210934" progId="Visio.Drawing.11">
                  <p:embed/>
                </p:oleObj>
              </mc:Choice>
              <mc:Fallback>
                <p:oleObj name="Visio" r:id="rId5" imgW="10465140" imgH="421093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1277" y="3601988"/>
                        <a:ext cx="7121123" cy="28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1943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2"/>
    </mc:Choice>
    <mc:Fallback>
      <p:transition spd="slow" advTm="64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120316"/>
            <a:ext cx="7571182" cy="938463"/>
          </a:xfrm>
        </p:spPr>
        <p:txBody>
          <a:bodyPr/>
          <a:lstStyle/>
          <a:p>
            <a:r>
              <a:rPr lang="en-US" altLang="zh-CN" dirty="0" smtClean="0"/>
              <a:t>Delay-Doppler-angle 3D Channel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57200" y="1268760"/>
            <a:ext cx="8291263" cy="5040560"/>
          </a:xfrm>
        </p:spPr>
        <p:txBody>
          <a:bodyPr/>
          <a:lstStyle/>
          <a:p>
            <a:r>
              <a:rPr lang="en-US" altLang="zh-CN" dirty="0"/>
              <a:t>The time-variant </a:t>
            </a:r>
            <a:r>
              <a:rPr lang="en-US" altLang="zh-CN" dirty="0" smtClean="0"/>
              <a:t>CIR </a:t>
            </a:r>
            <a:r>
              <a:rPr lang="en-US" altLang="zh-CN" dirty="0"/>
              <a:t>associated with </a:t>
            </a:r>
            <a:r>
              <a:rPr lang="en-US" altLang="zh-CN" dirty="0" smtClean="0"/>
              <a:t>the        -</a:t>
            </a:r>
            <a:r>
              <a:rPr lang="en-US" altLang="zh-CN" dirty="0" err="1"/>
              <a:t>th</a:t>
            </a:r>
            <a:r>
              <a:rPr lang="en-US" altLang="zh-CN" dirty="0"/>
              <a:t> antenna </a:t>
            </a:r>
            <a:r>
              <a:rPr lang="en-US" altLang="zh-CN" dirty="0" smtClean="0"/>
              <a:t>can </a:t>
            </a:r>
            <a:r>
              <a:rPr lang="en-US" altLang="zh-CN" dirty="0"/>
              <a:t>be expressed </a:t>
            </a:r>
            <a:r>
              <a:rPr lang="en-US" altLang="zh-CN" dirty="0" smtClean="0"/>
              <a:t>as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pPr>
              <a:spcBef>
                <a:spcPts val="1200"/>
              </a:spcBef>
            </a:pPr>
            <a:r>
              <a:rPr lang="en-US" altLang="zh-CN" dirty="0" smtClean="0"/>
              <a:t>Then, the </a:t>
            </a:r>
            <a:r>
              <a:rPr lang="en-US" altLang="zh-CN" dirty="0"/>
              <a:t>delay-Doppler-angle </a:t>
            </a:r>
            <a:r>
              <a:rPr lang="en-US" altLang="zh-CN" dirty="0" smtClean="0"/>
              <a:t>3D channel is given by</a:t>
            </a: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982467"/>
              </p:ext>
            </p:extLst>
          </p:nvPr>
        </p:nvGraphicFramePr>
        <p:xfrm>
          <a:off x="6948264" y="1340768"/>
          <a:ext cx="765000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6" name="Equation" r:id="rId4" imgW="431640" imgH="203040" progId="Equation.DSMT4">
                  <p:embed/>
                </p:oleObj>
              </mc:Choice>
              <mc:Fallback>
                <p:oleObj name="Equation" r:id="rId4" imgW="431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48264" y="1340768"/>
                        <a:ext cx="765000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778696"/>
              </p:ext>
            </p:extLst>
          </p:nvPr>
        </p:nvGraphicFramePr>
        <p:xfrm>
          <a:off x="1619672" y="2132856"/>
          <a:ext cx="5489986" cy="961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7" name="Equation" r:id="rId6" imgW="2755800" imgH="482400" progId="Equation.DSMT4">
                  <p:embed/>
                </p:oleObj>
              </mc:Choice>
              <mc:Fallback>
                <p:oleObj name="Equation" r:id="rId6" imgW="27558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19672" y="2132856"/>
                        <a:ext cx="5489986" cy="961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线形标注 1 5"/>
          <p:cNvSpPr/>
          <p:nvPr/>
        </p:nvSpPr>
        <p:spPr>
          <a:xfrm>
            <a:off x="2123728" y="3140968"/>
            <a:ext cx="1080120" cy="360040"/>
          </a:xfrm>
          <a:prstGeom prst="borderCallout1">
            <a:avLst>
              <a:gd name="adj1" fmla="val -17229"/>
              <a:gd name="adj2" fmla="val 93961"/>
              <a:gd name="adj3" fmla="val -102771"/>
              <a:gd name="adj4" fmla="val 112640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0000FF"/>
                </a:solidFill>
                <a:latin typeface="Gill Sans MT" pitchFamily="34" charset="0"/>
              </a:rPr>
              <a:t>Path gain</a:t>
            </a:r>
            <a:endParaRPr lang="zh-CN" altLang="en-US" dirty="0">
              <a:solidFill>
                <a:srgbClr val="0000FF"/>
              </a:solidFill>
              <a:latin typeface="Gill Sans MT" pitchFamily="34" charset="0"/>
            </a:endParaRPr>
          </a:p>
        </p:txBody>
      </p:sp>
      <p:sp>
        <p:nvSpPr>
          <p:cNvPr id="7" name="线形标注 1 6"/>
          <p:cNvSpPr/>
          <p:nvPr/>
        </p:nvSpPr>
        <p:spPr>
          <a:xfrm>
            <a:off x="3347864" y="3140968"/>
            <a:ext cx="2016224" cy="360040"/>
          </a:xfrm>
          <a:prstGeom prst="borderCallout1">
            <a:avLst>
              <a:gd name="adj1" fmla="val -19345"/>
              <a:gd name="adj2" fmla="val 45586"/>
              <a:gd name="adj3" fmla="val -136634"/>
              <a:gd name="adj4" fmla="val 41966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0000FF"/>
                </a:solidFill>
                <a:latin typeface="Gill Sans MT" pitchFamily="34" charset="0"/>
              </a:rPr>
              <a:t>Doppler frequency</a:t>
            </a:r>
            <a:endParaRPr lang="zh-CN" altLang="en-US" dirty="0">
              <a:solidFill>
                <a:srgbClr val="0000FF"/>
              </a:solidFill>
              <a:latin typeface="Gill Sans MT" pitchFamily="34" charset="0"/>
            </a:endParaRPr>
          </a:p>
        </p:txBody>
      </p:sp>
      <p:sp>
        <p:nvSpPr>
          <p:cNvPr id="8" name="线形标注 1 7"/>
          <p:cNvSpPr/>
          <p:nvPr/>
        </p:nvSpPr>
        <p:spPr>
          <a:xfrm>
            <a:off x="6948264" y="3140968"/>
            <a:ext cx="1440160" cy="360040"/>
          </a:xfrm>
          <a:prstGeom prst="borderCallout1">
            <a:avLst>
              <a:gd name="adj1" fmla="val -19345"/>
              <a:gd name="adj2" fmla="val 45586"/>
              <a:gd name="adj3" fmla="val -138750"/>
              <a:gd name="adj4" fmla="val -6095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0000FF"/>
                </a:solidFill>
                <a:latin typeface="Gill Sans MT" pitchFamily="34" charset="0"/>
              </a:rPr>
              <a:t>Spatial </a:t>
            </a:r>
            <a:r>
              <a:rPr lang="en-US" altLang="zh-CN" dirty="0" err="1" smtClean="0">
                <a:solidFill>
                  <a:srgbClr val="0000FF"/>
                </a:solidFill>
                <a:latin typeface="Gill Sans MT" pitchFamily="34" charset="0"/>
              </a:rPr>
              <a:t>AoD</a:t>
            </a:r>
            <a:endParaRPr lang="zh-CN" altLang="en-US" dirty="0">
              <a:solidFill>
                <a:srgbClr val="0000FF"/>
              </a:solidFill>
              <a:latin typeface="Gill Sans MT" pitchFamily="34" charset="0"/>
            </a:endParaRPr>
          </a:p>
        </p:txBody>
      </p:sp>
      <p:sp>
        <p:nvSpPr>
          <p:cNvPr id="9" name="线形标注 1 8"/>
          <p:cNvSpPr/>
          <p:nvPr/>
        </p:nvSpPr>
        <p:spPr>
          <a:xfrm>
            <a:off x="5508104" y="3140968"/>
            <a:ext cx="1296144" cy="360040"/>
          </a:xfrm>
          <a:prstGeom prst="borderCallout1">
            <a:avLst>
              <a:gd name="adj1" fmla="val -19345"/>
              <a:gd name="adj2" fmla="val 45586"/>
              <a:gd name="adj3" fmla="val -102771"/>
              <a:gd name="adj4" fmla="val 22008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0000FF"/>
                </a:solidFill>
                <a:latin typeface="Gill Sans MT" pitchFamily="34" charset="0"/>
              </a:rPr>
              <a:t>Time delay</a:t>
            </a:r>
            <a:endParaRPr lang="zh-CN" altLang="en-US" dirty="0">
              <a:solidFill>
                <a:srgbClr val="0000FF"/>
              </a:solidFill>
              <a:latin typeface="Gill Sans MT" pitchFamily="34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188382"/>
              </p:ext>
            </p:extLst>
          </p:nvPr>
        </p:nvGraphicFramePr>
        <p:xfrm>
          <a:off x="1325563" y="4037013"/>
          <a:ext cx="699611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8" name="Equation" r:id="rId8" imgW="5308560" imgH="685800" progId="Equation.DSMT4">
                  <p:embed/>
                </p:oleObj>
              </mc:Choice>
              <mc:Fallback>
                <p:oleObj name="Equation" r:id="rId8" imgW="530856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25563" y="4037013"/>
                        <a:ext cx="6996112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882576"/>
              </p:ext>
            </p:extLst>
          </p:nvPr>
        </p:nvGraphicFramePr>
        <p:xfrm>
          <a:off x="5583238" y="4862513"/>
          <a:ext cx="3376612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9" name="Visio" r:id="rId11" imgW="2900433" imgH="1424020" progId="Visio.Drawing.11">
                  <p:embed/>
                </p:oleObj>
              </mc:Choice>
              <mc:Fallback>
                <p:oleObj name="Visio" r:id="rId11" imgW="2900433" imgH="1424020" progId="Visio.Drawing.11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3238" y="4862513"/>
                        <a:ext cx="3376612" cy="165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645091"/>
              </p:ext>
            </p:extLst>
          </p:nvPr>
        </p:nvGraphicFramePr>
        <p:xfrm>
          <a:off x="3329683" y="5517232"/>
          <a:ext cx="26162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0" name="Equation" r:id="rId13" imgW="1879560" imgH="419040" progId="Equation.DSMT4">
                  <p:embed/>
                </p:oleObj>
              </mc:Choice>
              <mc:Fallback>
                <p:oleObj name="Equation" r:id="rId13" imgW="1879560" imgH="419040" progId="Equation.DSMT4">
                  <p:embed/>
                  <p:pic>
                    <p:nvPicPr>
                      <p:cNvPr id="0" name="对象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9683" y="5517232"/>
                        <a:ext cx="26162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6972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4"/>
    </mc:Choice>
    <mc:Fallback>
      <p:transition spd="slow" advTm="41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120316"/>
            <a:ext cx="7571182" cy="938463"/>
          </a:xfrm>
        </p:spPr>
        <p:txBody>
          <a:bodyPr/>
          <a:lstStyle/>
          <a:p>
            <a:r>
              <a:rPr lang="en-US" altLang="zh-CN" dirty="0"/>
              <a:t>3D </a:t>
            </a:r>
            <a:r>
              <a:rPr lang="en-US" altLang="zh-CN" dirty="0" smtClean="0"/>
              <a:t>Sparsity </a:t>
            </a:r>
            <a:r>
              <a:rPr lang="en-US" altLang="zh-CN" dirty="0"/>
              <a:t>of Delay-Doppler-angle Channel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The 3D channel </a:t>
            </a:r>
            <a:r>
              <a:rPr lang="en-US" altLang="zh-CN" dirty="0" smtClean="0"/>
              <a:t>is sparse along the </a:t>
            </a:r>
            <a:r>
              <a:rPr lang="en-US" altLang="zh-CN" dirty="0"/>
              <a:t>delay </a:t>
            </a:r>
            <a:r>
              <a:rPr lang="en-US" altLang="zh-CN" dirty="0" smtClean="0"/>
              <a:t>dimension, block-sparse along the </a:t>
            </a:r>
            <a:r>
              <a:rPr lang="en-US" altLang="zh-CN" dirty="0"/>
              <a:t>Doppler </a:t>
            </a:r>
            <a:r>
              <a:rPr lang="en-US" altLang="zh-CN" dirty="0" smtClean="0"/>
              <a:t>dimension, </a:t>
            </a:r>
            <a:r>
              <a:rPr lang="en-US" altLang="zh-CN" dirty="0"/>
              <a:t>and </a:t>
            </a:r>
            <a:r>
              <a:rPr lang="en-US" altLang="zh-CN" dirty="0" smtClean="0"/>
              <a:t>burst-sparse along the </a:t>
            </a:r>
            <a:r>
              <a:rPr lang="en-US" altLang="zh-CN" dirty="0"/>
              <a:t>angle </a:t>
            </a:r>
            <a:r>
              <a:rPr lang="en-US" altLang="zh-CN" dirty="0" smtClean="0"/>
              <a:t>dimension.</a:t>
            </a:r>
            <a:endParaRPr lang="en-US" altLang="zh-CN" dirty="0"/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616702"/>
              </p:ext>
            </p:extLst>
          </p:nvPr>
        </p:nvGraphicFramePr>
        <p:xfrm>
          <a:off x="2228282" y="2420888"/>
          <a:ext cx="4946721" cy="4034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2" name="Visio" r:id="rId5" imgW="6932314" imgH="5654176" progId="Visio.Drawing.11">
                  <p:embed/>
                </p:oleObj>
              </mc:Choice>
              <mc:Fallback>
                <p:oleObj name="Visio" r:id="rId5" imgW="6932314" imgH="565417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28282" y="2420888"/>
                        <a:ext cx="4946721" cy="4034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1687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0"/>
    </mc:Choice>
    <mc:Fallback>
      <p:transition spd="slow" advTm="31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120316"/>
            <a:ext cx="7571182" cy="938463"/>
          </a:xfrm>
        </p:spPr>
        <p:txBody>
          <a:bodyPr/>
          <a:lstStyle/>
          <a:p>
            <a:r>
              <a:rPr lang="en-US" altLang="zh-CN" dirty="0" smtClean="0"/>
              <a:t>Training pilots in the delay-Doppler Domain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To reduce the overall pilot overhead in OTFS massive MIMO systems, we propose the non-orthogonal pilot </a:t>
            </a:r>
            <a:r>
              <a:rPr lang="en-US" altLang="zh-CN" dirty="0" smtClean="0"/>
              <a:t>pattern, i.e., pilots </a:t>
            </a:r>
            <a:r>
              <a:rPr lang="en-US" altLang="zh-CN" dirty="0"/>
              <a:t>transmitted </a:t>
            </a:r>
            <a:r>
              <a:rPr lang="en-US" altLang="zh-CN" dirty="0" smtClean="0"/>
              <a:t>at </a:t>
            </a:r>
            <a:r>
              <a:rPr lang="en-US" altLang="zh-CN" dirty="0"/>
              <a:t>different antennas completely </a:t>
            </a:r>
            <a:r>
              <a:rPr lang="en-US" altLang="zh-CN" dirty="0" smtClean="0"/>
              <a:t>overlap. 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102707"/>
              </p:ext>
            </p:extLst>
          </p:nvPr>
        </p:nvGraphicFramePr>
        <p:xfrm>
          <a:off x="2756368" y="3140968"/>
          <a:ext cx="3039768" cy="3264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name="Visio" r:id="rId5" imgW="7199906" imgH="7729946" progId="Visio.Drawing.11">
                  <p:embed/>
                </p:oleObj>
              </mc:Choice>
              <mc:Fallback>
                <p:oleObj name="Visio" r:id="rId5" imgW="7199906" imgH="772994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56368" y="3140968"/>
                        <a:ext cx="3039768" cy="3264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线形标注 1 4"/>
          <p:cNvSpPr/>
          <p:nvPr/>
        </p:nvSpPr>
        <p:spPr>
          <a:xfrm>
            <a:off x="6012160" y="3861048"/>
            <a:ext cx="2592288" cy="936104"/>
          </a:xfrm>
          <a:prstGeom prst="borderCallout1">
            <a:avLst>
              <a:gd name="adj1" fmla="val 34881"/>
              <a:gd name="adj2" fmla="val -3802"/>
              <a:gd name="adj3" fmla="val 77550"/>
              <a:gd name="adj4" fmla="val -51601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The training </a:t>
            </a:r>
            <a:r>
              <a:rPr lang="en-US" altLang="zh-CN" dirty="0">
                <a:solidFill>
                  <a:schemeClr val="tx1"/>
                </a:solidFill>
              </a:rPr>
              <a:t>sequences at different antennas are independently generated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300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3"/>
    </mc:Choice>
    <mc:Fallback>
      <p:transition spd="slow" advTm="303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/>
      <a:lstStyle>
        <a:defPPr algn="just">
          <a:spcBef>
            <a:spcPct val="20000"/>
          </a:spcBef>
          <a:buFont typeface="Wingdings" pitchFamily="2" charset="2"/>
          <a:buChar char="p"/>
          <a:defRPr sz="2800" b="0" dirty="0">
            <a:solidFill>
              <a:srgbClr val="002060"/>
            </a:solidFill>
            <a:latin typeface="Times New Roman" pitchFamily="18" charset="0"/>
            <a:ea typeface="黑体" pitchFamily="49" charset="-122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541179</TotalTime>
  <Words>1310</Words>
  <Application>Microsoft Office PowerPoint</Application>
  <PresentationFormat>全屏显示(4:3)</PresentationFormat>
  <Paragraphs>106</Paragraphs>
  <Slides>17</Slides>
  <Notes>12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MS PGothic</vt:lpstr>
      <vt:lpstr>黑体</vt:lpstr>
      <vt:lpstr>华文细黑</vt:lpstr>
      <vt:lpstr>宋体</vt:lpstr>
      <vt:lpstr>微软雅黑</vt:lpstr>
      <vt:lpstr>Arial</vt:lpstr>
      <vt:lpstr>Calibri</vt:lpstr>
      <vt:lpstr>Cambria Math</vt:lpstr>
      <vt:lpstr>Franklin Gothic Medium</vt:lpstr>
      <vt:lpstr>Gill Sans MT</vt:lpstr>
      <vt:lpstr>Times New Roman</vt:lpstr>
      <vt:lpstr>Wingdings</vt:lpstr>
      <vt:lpstr>3_自定义设计方案</vt:lpstr>
      <vt:lpstr>Visio</vt:lpstr>
      <vt:lpstr>Equation</vt:lpstr>
      <vt:lpstr>Channel Estimation for Orthogonal Time Frequency Space (OTFS) Massive MIMO</vt:lpstr>
      <vt:lpstr>Outlines</vt:lpstr>
      <vt:lpstr>OTFS SISO Modulation</vt:lpstr>
      <vt:lpstr>OTFS SISO Demodulation</vt:lpstr>
      <vt:lpstr>OTFS Input-Output Relation</vt:lpstr>
      <vt:lpstr>OTFS Massive MIMO</vt:lpstr>
      <vt:lpstr>Delay-Doppler-angle 3D Channel</vt:lpstr>
      <vt:lpstr>3D Sparsity of Delay-Doppler-angle Channel</vt:lpstr>
      <vt:lpstr>Training pilots in the delay-Doppler Domain</vt:lpstr>
      <vt:lpstr>Formulation of OTFS Channel Estimation</vt:lpstr>
      <vt:lpstr>3D-SOMP Algorithm</vt:lpstr>
      <vt:lpstr>Simulation Results</vt:lpstr>
      <vt:lpstr>Simulation Results</vt:lpstr>
      <vt:lpstr>Simulation Results</vt:lpstr>
      <vt:lpstr>Simulation Results</vt:lpstr>
      <vt:lpstr>Conclusions</vt:lpstr>
      <vt:lpstr>Contact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fff</dc:creator>
  <cp:lastModifiedBy>Shen Wenqian</cp:lastModifiedBy>
  <cp:revision>2180</cp:revision>
  <dcterms:created xsi:type="dcterms:W3CDTF">2012-03-28T11:21:05Z</dcterms:created>
  <dcterms:modified xsi:type="dcterms:W3CDTF">2019-05-21T13:57:51Z</dcterms:modified>
</cp:coreProperties>
</file>